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88" r:id="rId3"/>
    <p:sldId id="278" r:id="rId4"/>
    <p:sldId id="281" r:id="rId5"/>
    <p:sldId id="290" r:id="rId6"/>
    <p:sldId id="283" r:id="rId7"/>
    <p:sldId id="267" r:id="rId8"/>
    <p:sldId id="258" r:id="rId9"/>
    <p:sldId id="262" r:id="rId10"/>
    <p:sldId id="285" r:id="rId11"/>
    <p:sldId id="286" r:id="rId12"/>
    <p:sldId id="287" r:id="rId13"/>
    <p:sldId id="271" r:id="rId14"/>
    <p:sldId id="260" r:id="rId15"/>
    <p:sldId id="272" r:id="rId16"/>
    <p:sldId id="273" r:id="rId17"/>
    <p:sldId id="274" r:id="rId18"/>
    <p:sldId id="275" r:id="rId19"/>
    <p:sldId id="276" r:id="rId20"/>
    <p:sldId id="282" r:id="rId21"/>
    <p:sldId id="280" r:id="rId22"/>
    <p:sldId id="277" r:id="rId23"/>
    <p:sldId id="279" r:id="rId24"/>
    <p:sldId id="289" r:id="rId25"/>
    <p:sldId id="291" r:id="rId2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992" y="4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942516-1BFD-4A5E-A682-2A96972B1BF8}" type="doc">
      <dgm:prSet loTypeId="urn:microsoft.com/office/officeart/2005/8/layout/StepDownProcess" loCatId="process" qsTypeId="urn:microsoft.com/office/officeart/2005/8/quickstyle/simple1" qsCatId="simple" csTypeId="urn:microsoft.com/office/officeart/2005/8/colors/colorful5" csCatId="colorful" phldr="1"/>
      <dgm:spPr/>
      <dgm:t>
        <a:bodyPr/>
        <a:lstStyle/>
        <a:p>
          <a:endParaRPr lang="tr-TR"/>
        </a:p>
      </dgm:t>
    </dgm:pt>
    <dgm:pt modelId="{0FCF4259-05EC-4492-A843-BF1804D35A5B}">
      <dgm:prSet phldrT="[Metin]"/>
      <dgm:spPr/>
      <dgm:t>
        <a:bodyPr/>
        <a:lstStyle/>
        <a:p>
          <a:r>
            <a:rPr lang="tr-TR" dirty="0"/>
            <a:t>Eğitim-Öğretim Amaçları</a:t>
          </a:r>
        </a:p>
      </dgm:t>
    </dgm:pt>
    <dgm:pt modelId="{B8FC7730-C3E5-4C28-8327-B7B395B84921}" type="parTrans" cxnId="{53166B74-94DE-4E36-87C7-40F2A6D2F336}">
      <dgm:prSet/>
      <dgm:spPr/>
      <dgm:t>
        <a:bodyPr/>
        <a:lstStyle/>
        <a:p>
          <a:endParaRPr lang="tr-TR"/>
        </a:p>
      </dgm:t>
    </dgm:pt>
    <dgm:pt modelId="{5FFDCB11-790F-4B5E-858E-4C9ED12F1D07}" type="sibTrans" cxnId="{53166B74-94DE-4E36-87C7-40F2A6D2F336}">
      <dgm:prSet/>
      <dgm:spPr/>
      <dgm:t>
        <a:bodyPr/>
        <a:lstStyle/>
        <a:p>
          <a:endParaRPr lang="tr-TR"/>
        </a:p>
      </dgm:t>
    </dgm:pt>
    <dgm:pt modelId="{22B0EB01-8478-40E5-9F9C-B3CEBE670972}">
      <dgm:prSet phldrT="[Metin]"/>
      <dgm:spPr/>
      <dgm:t>
        <a:bodyPr/>
        <a:lstStyle/>
        <a:p>
          <a:r>
            <a:rPr lang="tr-TR" dirty="0"/>
            <a:t>Her Programın Eğitim Öğretim amaçları belirlenmesi ve nasıl ulaşıldığı ölçülmelidir</a:t>
          </a:r>
        </a:p>
      </dgm:t>
    </dgm:pt>
    <dgm:pt modelId="{1D432DA2-6ACC-4D03-82A7-3B57096E4074}" type="parTrans" cxnId="{4C590785-4523-48E5-8329-2B4C2FDC51CB}">
      <dgm:prSet/>
      <dgm:spPr/>
      <dgm:t>
        <a:bodyPr/>
        <a:lstStyle/>
        <a:p>
          <a:endParaRPr lang="tr-TR"/>
        </a:p>
      </dgm:t>
    </dgm:pt>
    <dgm:pt modelId="{E09E4397-2483-4901-B3C1-4794EE0A7987}" type="sibTrans" cxnId="{4C590785-4523-48E5-8329-2B4C2FDC51CB}">
      <dgm:prSet/>
      <dgm:spPr/>
      <dgm:t>
        <a:bodyPr/>
        <a:lstStyle/>
        <a:p>
          <a:endParaRPr lang="tr-TR"/>
        </a:p>
      </dgm:t>
    </dgm:pt>
    <dgm:pt modelId="{260D0EA9-EB0A-4884-BFB2-D9749611F0A5}">
      <dgm:prSet phldrT="[Metin]"/>
      <dgm:spPr/>
      <dgm:t>
        <a:bodyPr/>
        <a:lstStyle/>
        <a:p>
          <a:r>
            <a:rPr lang="tr-TR" dirty="0"/>
            <a:t>Program Çıktıları</a:t>
          </a:r>
        </a:p>
      </dgm:t>
    </dgm:pt>
    <dgm:pt modelId="{1083D87B-F455-490F-87F9-3C2839A1BF38}" type="parTrans" cxnId="{E6E282D2-3C09-49A5-966A-971B9183206C}">
      <dgm:prSet/>
      <dgm:spPr/>
      <dgm:t>
        <a:bodyPr/>
        <a:lstStyle/>
        <a:p>
          <a:endParaRPr lang="tr-TR"/>
        </a:p>
      </dgm:t>
    </dgm:pt>
    <dgm:pt modelId="{A09BC368-9B1D-4872-B479-087C5CBF974C}" type="sibTrans" cxnId="{E6E282D2-3C09-49A5-966A-971B9183206C}">
      <dgm:prSet/>
      <dgm:spPr/>
      <dgm:t>
        <a:bodyPr/>
        <a:lstStyle/>
        <a:p>
          <a:endParaRPr lang="tr-TR"/>
        </a:p>
      </dgm:t>
    </dgm:pt>
    <dgm:pt modelId="{D870F4BB-E297-4C59-9646-AE20012D99B3}">
      <dgm:prSet phldrT="[Metin]"/>
      <dgm:spPr/>
      <dgm:t>
        <a:bodyPr/>
        <a:lstStyle/>
        <a:p>
          <a:r>
            <a:rPr lang="tr-TR" dirty="0"/>
            <a:t>Ders Çıktıları</a:t>
          </a:r>
        </a:p>
      </dgm:t>
    </dgm:pt>
    <dgm:pt modelId="{531C7E0B-CEAE-4091-88FC-5E4E49202766}" type="parTrans" cxnId="{E6BC88EA-2A1D-4C85-8333-BA98B154E2C7}">
      <dgm:prSet/>
      <dgm:spPr/>
      <dgm:t>
        <a:bodyPr/>
        <a:lstStyle/>
        <a:p>
          <a:endParaRPr lang="tr-TR"/>
        </a:p>
      </dgm:t>
    </dgm:pt>
    <dgm:pt modelId="{27BA9C32-C2F8-4A43-BCE3-07185F8FE774}" type="sibTrans" cxnId="{E6BC88EA-2A1D-4C85-8333-BA98B154E2C7}">
      <dgm:prSet/>
      <dgm:spPr/>
      <dgm:t>
        <a:bodyPr/>
        <a:lstStyle/>
        <a:p>
          <a:endParaRPr lang="tr-TR"/>
        </a:p>
      </dgm:t>
    </dgm:pt>
    <dgm:pt modelId="{31395632-2EA6-4F9A-B678-70827779A419}">
      <dgm:prSet phldrT="[Metin]" custT="1"/>
      <dgm:spPr/>
      <dgm:t>
        <a:bodyPr/>
        <a:lstStyle/>
        <a:p>
          <a:r>
            <a:rPr lang="tr-TR" sz="1600" dirty="0"/>
            <a:t>Her Ders kazanımlarının belirlenmesi ve nasıl ulaşıldığı ölçülmelidir</a:t>
          </a:r>
        </a:p>
      </dgm:t>
    </dgm:pt>
    <dgm:pt modelId="{DC6044EA-78C6-4A30-99AF-7B7DD5476736}" type="parTrans" cxnId="{27FCA9E1-6163-4BB9-8A32-3E413836EB82}">
      <dgm:prSet/>
      <dgm:spPr/>
      <dgm:t>
        <a:bodyPr/>
        <a:lstStyle/>
        <a:p>
          <a:endParaRPr lang="tr-TR"/>
        </a:p>
      </dgm:t>
    </dgm:pt>
    <dgm:pt modelId="{0CA36DEC-96C1-481F-8C18-921B95A3DB60}" type="sibTrans" cxnId="{27FCA9E1-6163-4BB9-8A32-3E413836EB82}">
      <dgm:prSet/>
      <dgm:spPr/>
      <dgm:t>
        <a:bodyPr/>
        <a:lstStyle/>
        <a:p>
          <a:endParaRPr lang="tr-TR"/>
        </a:p>
      </dgm:t>
    </dgm:pt>
    <dgm:pt modelId="{ED0C2EA8-35BD-418E-B609-D01D88C1CE2D}">
      <dgm:prSet phldrT="[Metin]"/>
      <dgm:spPr/>
      <dgm:t>
        <a:bodyPr/>
        <a:lstStyle/>
        <a:p>
          <a:r>
            <a:rPr lang="tr-TR" dirty="0"/>
            <a:t>Her Programın Program Çıktılarının belirlenmesi ve nasıl ulaşıldığı ölçülmelidir</a:t>
          </a:r>
        </a:p>
      </dgm:t>
    </dgm:pt>
    <dgm:pt modelId="{B9D17D81-9D35-43B1-8301-8C0509D72035}" type="sibTrans" cxnId="{6F11BB95-7764-481D-8A78-295EF28AAF1F}">
      <dgm:prSet/>
      <dgm:spPr/>
      <dgm:t>
        <a:bodyPr/>
        <a:lstStyle/>
        <a:p>
          <a:endParaRPr lang="tr-TR"/>
        </a:p>
      </dgm:t>
    </dgm:pt>
    <dgm:pt modelId="{3D21F261-B358-44FD-A1EF-886D21DCD207}" type="parTrans" cxnId="{6F11BB95-7764-481D-8A78-295EF28AAF1F}">
      <dgm:prSet/>
      <dgm:spPr/>
      <dgm:t>
        <a:bodyPr/>
        <a:lstStyle/>
        <a:p>
          <a:endParaRPr lang="tr-TR"/>
        </a:p>
      </dgm:t>
    </dgm:pt>
    <dgm:pt modelId="{2950B137-8FD5-40AA-9647-2A2E05F09522}" type="pres">
      <dgm:prSet presAssocID="{E0942516-1BFD-4A5E-A682-2A96972B1BF8}" presName="rootnode" presStyleCnt="0">
        <dgm:presLayoutVars>
          <dgm:chMax/>
          <dgm:chPref/>
          <dgm:dir/>
          <dgm:animLvl val="lvl"/>
        </dgm:presLayoutVars>
      </dgm:prSet>
      <dgm:spPr/>
    </dgm:pt>
    <dgm:pt modelId="{470D7168-D541-4FD5-B94A-6450DF08B181}" type="pres">
      <dgm:prSet presAssocID="{0FCF4259-05EC-4492-A843-BF1804D35A5B}" presName="composite" presStyleCnt="0"/>
      <dgm:spPr/>
    </dgm:pt>
    <dgm:pt modelId="{0F52FD88-875D-4059-B0FE-09FB25967D88}" type="pres">
      <dgm:prSet presAssocID="{0FCF4259-05EC-4492-A843-BF1804D35A5B}" presName="bentUpArrow1" presStyleLbl="alignImgPlace1" presStyleIdx="0" presStyleCnt="2" custAng="10800000" custLinFactX="29024" custLinFactNeighborX="100000" custLinFactNeighborY="-92017"/>
      <dgm:spPr>
        <a:solidFill>
          <a:schemeClr val="accent4">
            <a:lumMod val="75000"/>
          </a:schemeClr>
        </a:solidFill>
      </dgm:spPr>
    </dgm:pt>
    <dgm:pt modelId="{FCF386CB-417D-49DE-8E5A-BAEA362A7228}" type="pres">
      <dgm:prSet presAssocID="{0FCF4259-05EC-4492-A843-BF1804D35A5B}" presName="ParentText" presStyleLbl="node1" presStyleIdx="0" presStyleCnt="3">
        <dgm:presLayoutVars>
          <dgm:chMax val="1"/>
          <dgm:chPref val="1"/>
          <dgm:bulletEnabled val="1"/>
        </dgm:presLayoutVars>
      </dgm:prSet>
      <dgm:spPr/>
    </dgm:pt>
    <dgm:pt modelId="{9C17CC54-C6C8-468F-BF8E-0B1DCC99C3FB}" type="pres">
      <dgm:prSet presAssocID="{0FCF4259-05EC-4492-A843-BF1804D35A5B}" presName="ChildText" presStyleLbl="revTx" presStyleIdx="0" presStyleCnt="3" custScaleX="371663" custLinFactX="163883" custLinFactNeighborX="200000" custLinFactNeighborY="6225">
        <dgm:presLayoutVars>
          <dgm:chMax val="0"/>
          <dgm:chPref val="0"/>
          <dgm:bulletEnabled val="1"/>
        </dgm:presLayoutVars>
      </dgm:prSet>
      <dgm:spPr/>
    </dgm:pt>
    <dgm:pt modelId="{48FB4AEC-26BD-48FA-9747-3D9B84F0C355}" type="pres">
      <dgm:prSet presAssocID="{5FFDCB11-790F-4B5E-858E-4C9ED12F1D07}" presName="sibTrans" presStyleCnt="0"/>
      <dgm:spPr/>
    </dgm:pt>
    <dgm:pt modelId="{B3CC2817-C7B0-4629-980D-53065B982FD0}" type="pres">
      <dgm:prSet presAssocID="{260D0EA9-EB0A-4884-BFB2-D9749611F0A5}" presName="composite" presStyleCnt="0"/>
      <dgm:spPr/>
    </dgm:pt>
    <dgm:pt modelId="{2D8CDA77-3A5E-47A6-BCDB-9BDF6CF94042}" type="pres">
      <dgm:prSet presAssocID="{260D0EA9-EB0A-4884-BFB2-D9749611F0A5}" presName="bentUpArrow1" presStyleLbl="alignImgPlace1" presStyleIdx="1" presStyleCnt="2" custAng="10800000" custLinFactNeighborX="55614" custLinFactNeighborY="-87796"/>
      <dgm:spPr>
        <a:solidFill>
          <a:schemeClr val="accent2"/>
        </a:solidFill>
      </dgm:spPr>
    </dgm:pt>
    <dgm:pt modelId="{9EB3FF35-A719-4825-8BFC-84077EE5F4EC}" type="pres">
      <dgm:prSet presAssocID="{260D0EA9-EB0A-4884-BFB2-D9749611F0A5}" presName="ParentText" presStyleLbl="node1" presStyleIdx="1" presStyleCnt="3" custLinFactNeighborX="-49145" custLinFactNeighborY="-5731">
        <dgm:presLayoutVars>
          <dgm:chMax val="1"/>
          <dgm:chPref val="1"/>
          <dgm:bulletEnabled val="1"/>
        </dgm:presLayoutVars>
      </dgm:prSet>
      <dgm:spPr/>
    </dgm:pt>
    <dgm:pt modelId="{1E49291A-A7EC-4A26-BF91-56700F11AFAE}" type="pres">
      <dgm:prSet presAssocID="{260D0EA9-EB0A-4884-BFB2-D9749611F0A5}" presName="ChildText" presStyleLbl="revTx" presStyleIdx="1" presStyleCnt="3" custScaleX="371663" custLinFactX="84613" custLinFactNeighborX="100000" custLinFactNeighborY="3566">
        <dgm:presLayoutVars>
          <dgm:chMax val="0"/>
          <dgm:chPref val="0"/>
          <dgm:bulletEnabled val="1"/>
        </dgm:presLayoutVars>
      </dgm:prSet>
      <dgm:spPr/>
    </dgm:pt>
    <dgm:pt modelId="{96C7158D-8591-45DF-9BB3-3785E68589E3}" type="pres">
      <dgm:prSet presAssocID="{A09BC368-9B1D-4872-B479-087C5CBF974C}" presName="sibTrans" presStyleCnt="0"/>
      <dgm:spPr/>
    </dgm:pt>
    <dgm:pt modelId="{C3D170DF-9974-4B0D-9B02-253B5D73F1FE}" type="pres">
      <dgm:prSet presAssocID="{D870F4BB-E297-4C59-9646-AE20012D99B3}" presName="composite" presStyleCnt="0"/>
      <dgm:spPr/>
    </dgm:pt>
    <dgm:pt modelId="{5F0AC65D-AE43-4C2B-915B-74486678C32C}" type="pres">
      <dgm:prSet presAssocID="{D870F4BB-E297-4C59-9646-AE20012D99B3}" presName="ParentText" presStyleLbl="node1" presStyleIdx="2" presStyleCnt="3" custLinFactNeighborX="-37109">
        <dgm:presLayoutVars>
          <dgm:chMax val="1"/>
          <dgm:chPref val="1"/>
          <dgm:bulletEnabled val="1"/>
        </dgm:presLayoutVars>
      </dgm:prSet>
      <dgm:spPr/>
    </dgm:pt>
    <dgm:pt modelId="{E6AD3394-CE44-4686-8790-EB0ACB1D5730}" type="pres">
      <dgm:prSet presAssocID="{D870F4BB-E297-4C59-9646-AE20012D99B3}" presName="FinalChildText" presStyleLbl="revTx" presStyleIdx="2" presStyleCnt="3" custScaleX="337720" custLinFactX="22731" custLinFactNeighborX="100000" custLinFactNeighborY="-1773">
        <dgm:presLayoutVars>
          <dgm:chMax val="0"/>
          <dgm:chPref val="0"/>
          <dgm:bulletEnabled val="1"/>
        </dgm:presLayoutVars>
      </dgm:prSet>
      <dgm:spPr/>
    </dgm:pt>
  </dgm:ptLst>
  <dgm:cxnLst>
    <dgm:cxn modelId="{44B0712B-189A-4BFA-B1D1-C3A3879C5F29}" type="presOf" srcId="{31395632-2EA6-4F9A-B678-70827779A419}" destId="{E6AD3394-CE44-4686-8790-EB0ACB1D5730}" srcOrd="0" destOrd="0" presId="urn:microsoft.com/office/officeart/2005/8/layout/StepDownProcess"/>
    <dgm:cxn modelId="{27B7E63C-4406-40BF-A989-406F9C36851E}" type="presOf" srcId="{260D0EA9-EB0A-4884-BFB2-D9749611F0A5}" destId="{9EB3FF35-A719-4825-8BFC-84077EE5F4EC}" srcOrd="0" destOrd="0" presId="urn:microsoft.com/office/officeart/2005/8/layout/StepDownProcess"/>
    <dgm:cxn modelId="{F7505F3D-99CE-4183-A7AE-0D63547CBB51}" type="presOf" srcId="{0FCF4259-05EC-4492-A843-BF1804D35A5B}" destId="{FCF386CB-417D-49DE-8E5A-BAEA362A7228}" srcOrd="0" destOrd="0" presId="urn:microsoft.com/office/officeart/2005/8/layout/StepDownProcess"/>
    <dgm:cxn modelId="{5EB4DC3D-7D93-4306-87CE-54350A1231F9}" type="presOf" srcId="{ED0C2EA8-35BD-418E-B609-D01D88C1CE2D}" destId="{1E49291A-A7EC-4A26-BF91-56700F11AFAE}" srcOrd="0" destOrd="0" presId="urn:microsoft.com/office/officeart/2005/8/layout/StepDownProcess"/>
    <dgm:cxn modelId="{074B055B-F282-4CD6-B206-B1B476A45A43}" type="presOf" srcId="{22B0EB01-8478-40E5-9F9C-B3CEBE670972}" destId="{9C17CC54-C6C8-468F-BF8E-0B1DCC99C3FB}" srcOrd="0" destOrd="0" presId="urn:microsoft.com/office/officeart/2005/8/layout/StepDownProcess"/>
    <dgm:cxn modelId="{53166B74-94DE-4E36-87C7-40F2A6D2F336}" srcId="{E0942516-1BFD-4A5E-A682-2A96972B1BF8}" destId="{0FCF4259-05EC-4492-A843-BF1804D35A5B}" srcOrd="0" destOrd="0" parTransId="{B8FC7730-C3E5-4C28-8327-B7B395B84921}" sibTransId="{5FFDCB11-790F-4B5E-858E-4C9ED12F1D07}"/>
    <dgm:cxn modelId="{4C590785-4523-48E5-8329-2B4C2FDC51CB}" srcId="{0FCF4259-05EC-4492-A843-BF1804D35A5B}" destId="{22B0EB01-8478-40E5-9F9C-B3CEBE670972}" srcOrd="0" destOrd="0" parTransId="{1D432DA2-6ACC-4D03-82A7-3B57096E4074}" sibTransId="{E09E4397-2483-4901-B3C1-4794EE0A7987}"/>
    <dgm:cxn modelId="{6F11BB95-7764-481D-8A78-295EF28AAF1F}" srcId="{260D0EA9-EB0A-4884-BFB2-D9749611F0A5}" destId="{ED0C2EA8-35BD-418E-B609-D01D88C1CE2D}" srcOrd="0" destOrd="0" parTransId="{3D21F261-B358-44FD-A1EF-886D21DCD207}" sibTransId="{B9D17D81-9D35-43B1-8301-8C0509D72035}"/>
    <dgm:cxn modelId="{8FACE5BF-C087-4CB1-BD8E-AAD5575AFFB7}" type="presOf" srcId="{E0942516-1BFD-4A5E-A682-2A96972B1BF8}" destId="{2950B137-8FD5-40AA-9647-2A2E05F09522}" srcOrd="0" destOrd="0" presId="urn:microsoft.com/office/officeart/2005/8/layout/StepDownProcess"/>
    <dgm:cxn modelId="{E6E282D2-3C09-49A5-966A-971B9183206C}" srcId="{E0942516-1BFD-4A5E-A682-2A96972B1BF8}" destId="{260D0EA9-EB0A-4884-BFB2-D9749611F0A5}" srcOrd="1" destOrd="0" parTransId="{1083D87B-F455-490F-87F9-3C2839A1BF38}" sibTransId="{A09BC368-9B1D-4872-B479-087C5CBF974C}"/>
    <dgm:cxn modelId="{27FCA9E1-6163-4BB9-8A32-3E413836EB82}" srcId="{D870F4BB-E297-4C59-9646-AE20012D99B3}" destId="{31395632-2EA6-4F9A-B678-70827779A419}" srcOrd="0" destOrd="0" parTransId="{DC6044EA-78C6-4A30-99AF-7B7DD5476736}" sibTransId="{0CA36DEC-96C1-481F-8C18-921B95A3DB60}"/>
    <dgm:cxn modelId="{E6BC88EA-2A1D-4C85-8333-BA98B154E2C7}" srcId="{E0942516-1BFD-4A5E-A682-2A96972B1BF8}" destId="{D870F4BB-E297-4C59-9646-AE20012D99B3}" srcOrd="2" destOrd="0" parTransId="{531C7E0B-CEAE-4091-88FC-5E4E49202766}" sibTransId="{27BA9C32-C2F8-4A43-BCE3-07185F8FE774}"/>
    <dgm:cxn modelId="{FEA0B2F7-3300-4298-8432-65432E224DDA}" type="presOf" srcId="{D870F4BB-E297-4C59-9646-AE20012D99B3}" destId="{5F0AC65D-AE43-4C2B-915B-74486678C32C}" srcOrd="0" destOrd="0" presId="urn:microsoft.com/office/officeart/2005/8/layout/StepDownProcess"/>
    <dgm:cxn modelId="{DFFCF863-1527-4F67-9C18-8C47D9B2FBF1}" type="presParOf" srcId="{2950B137-8FD5-40AA-9647-2A2E05F09522}" destId="{470D7168-D541-4FD5-B94A-6450DF08B181}" srcOrd="0" destOrd="0" presId="urn:microsoft.com/office/officeart/2005/8/layout/StepDownProcess"/>
    <dgm:cxn modelId="{A10D5779-2AEA-42AC-99E9-E2A37657A43E}" type="presParOf" srcId="{470D7168-D541-4FD5-B94A-6450DF08B181}" destId="{0F52FD88-875D-4059-B0FE-09FB25967D88}" srcOrd="0" destOrd="0" presId="urn:microsoft.com/office/officeart/2005/8/layout/StepDownProcess"/>
    <dgm:cxn modelId="{888FE4B5-7E7B-42D4-89EC-D242711E8C00}" type="presParOf" srcId="{470D7168-D541-4FD5-B94A-6450DF08B181}" destId="{FCF386CB-417D-49DE-8E5A-BAEA362A7228}" srcOrd="1" destOrd="0" presId="urn:microsoft.com/office/officeart/2005/8/layout/StepDownProcess"/>
    <dgm:cxn modelId="{465F6947-3DA9-46AA-88F3-036051359029}" type="presParOf" srcId="{470D7168-D541-4FD5-B94A-6450DF08B181}" destId="{9C17CC54-C6C8-468F-BF8E-0B1DCC99C3FB}" srcOrd="2" destOrd="0" presId="urn:microsoft.com/office/officeart/2005/8/layout/StepDownProcess"/>
    <dgm:cxn modelId="{6189B24F-F4B2-4CE0-B3D1-E17B01964694}" type="presParOf" srcId="{2950B137-8FD5-40AA-9647-2A2E05F09522}" destId="{48FB4AEC-26BD-48FA-9747-3D9B84F0C355}" srcOrd="1" destOrd="0" presId="urn:microsoft.com/office/officeart/2005/8/layout/StepDownProcess"/>
    <dgm:cxn modelId="{C8E14E77-6C18-4B8E-B110-9AEE114D3E27}" type="presParOf" srcId="{2950B137-8FD5-40AA-9647-2A2E05F09522}" destId="{B3CC2817-C7B0-4629-980D-53065B982FD0}" srcOrd="2" destOrd="0" presId="urn:microsoft.com/office/officeart/2005/8/layout/StepDownProcess"/>
    <dgm:cxn modelId="{FEA61B0C-D706-44EC-A46E-27EE2A6F582F}" type="presParOf" srcId="{B3CC2817-C7B0-4629-980D-53065B982FD0}" destId="{2D8CDA77-3A5E-47A6-BCDB-9BDF6CF94042}" srcOrd="0" destOrd="0" presId="urn:microsoft.com/office/officeart/2005/8/layout/StepDownProcess"/>
    <dgm:cxn modelId="{D7126DF4-80F2-4DCB-9ED7-56399F773D87}" type="presParOf" srcId="{B3CC2817-C7B0-4629-980D-53065B982FD0}" destId="{9EB3FF35-A719-4825-8BFC-84077EE5F4EC}" srcOrd="1" destOrd="0" presId="urn:microsoft.com/office/officeart/2005/8/layout/StepDownProcess"/>
    <dgm:cxn modelId="{403C2C6A-6A37-4EB9-B2B3-1D928E0F1490}" type="presParOf" srcId="{B3CC2817-C7B0-4629-980D-53065B982FD0}" destId="{1E49291A-A7EC-4A26-BF91-56700F11AFAE}" srcOrd="2" destOrd="0" presId="urn:microsoft.com/office/officeart/2005/8/layout/StepDownProcess"/>
    <dgm:cxn modelId="{7D2C0798-8B27-487A-9653-166192A05807}" type="presParOf" srcId="{2950B137-8FD5-40AA-9647-2A2E05F09522}" destId="{96C7158D-8591-45DF-9BB3-3785E68589E3}" srcOrd="3" destOrd="0" presId="urn:microsoft.com/office/officeart/2005/8/layout/StepDownProcess"/>
    <dgm:cxn modelId="{63D9392A-6B29-4311-9B9A-154A5AAC28FD}" type="presParOf" srcId="{2950B137-8FD5-40AA-9647-2A2E05F09522}" destId="{C3D170DF-9974-4B0D-9B02-253B5D73F1FE}" srcOrd="4" destOrd="0" presId="urn:microsoft.com/office/officeart/2005/8/layout/StepDownProcess"/>
    <dgm:cxn modelId="{2F7873B5-3F60-4131-B3CC-FEF2E8DEAB59}" type="presParOf" srcId="{C3D170DF-9974-4B0D-9B02-253B5D73F1FE}" destId="{5F0AC65D-AE43-4C2B-915B-74486678C32C}" srcOrd="0" destOrd="0" presId="urn:microsoft.com/office/officeart/2005/8/layout/StepDownProcess"/>
    <dgm:cxn modelId="{7E446040-45BA-411A-8F20-3DF9BC2B78F9}" type="presParOf" srcId="{C3D170DF-9974-4B0D-9B02-253B5D73F1FE}" destId="{E6AD3394-CE44-4686-8790-EB0ACB1D5730}"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52FD88-875D-4059-B0FE-09FB25967D88}">
      <dsp:nvSpPr>
        <dsp:cNvPr id="0" name=""/>
        <dsp:cNvSpPr/>
      </dsp:nvSpPr>
      <dsp:spPr>
        <a:xfrm rot="16200000">
          <a:off x="3092966" y="207300"/>
          <a:ext cx="984696" cy="1121042"/>
        </a:xfrm>
        <a:prstGeom prst="bentUpArrow">
          <a:avLst>
            <a:gd name="adj1" fmla="val 32840"/>
            <a:gd name="adj2" fmla="val 25000"/>
            <a:gd name="adj3" fmla="val 35780"/>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F386CB-417D-49DE-8E5A-BAEA362A7228}">
      <dsp:nvSpPr>
        <dsp:cNvPr id="0" name=""/>
        <dsp:cNvSpPr/>
      </dsp:nvSpPr>
      <dsp:spPr>
        <a:xfrm>
          <a:off x="1385668" y="21833"/>
          <a:ext cx="1657649" cy="1160301"/>
        </a:xfrm>
        <a:prstGeom prst="roundRect">
          <a:avLst>
            <a:gd name="adj" fmla="val 166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kern="1200" dirty="0"/>
            <a:t>Eğitim-Öğretim Amaçları</a:t>
          </a:r>
        </a:p>
      </dsp:txBody>
      <dsp:txXfrm>
        <a:off x="1442319" y="78484"/>
        <a:ext cx="1544347" cy="1046999"/>
      </dsp:txXfrm>
    </dsp:sp>
    <dsp:sp modelId="{9C17CC54-C6C8-468F-BF8E-0B1DCC99C3FB}">
      <dsp:nvSpPr>
        <dsp:cNvPr id="0" name=""/>
        <dsp:cNvSpPr/>
      </dsp:nvSpPr>
      <dsp:spPr>
        <a:xfrm>
          <a:off x="5792744" y="190872"/>
          <a:ext cx="4480830" cy="937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a:t>Her Programın Eğitim Öğretim amaçları belirlenmesi ve nasıl ulaşıldığı ölçülmelidir</a:t>
          </a:r>
        </a:p>
      </dsp:txBody>
      <dsp:txXfrm>
        <a:off x="5792744" y="190872"/>
        <a:ext cx="4480830" cy="937806"/>
      </dsp:txXfrm>
    </dsp:sp>
    <dsp:sp modelId="{2D8CDA77-3A5E-47A6-BCDB-9BDF6CF94042}">
      <dsp:nvSpPr>
        <dsp:cNvPr id="0" name=""/>
        <dsp:cNvSpPr/>
      </dsp:nvSpPr>
      <dsp:spPr>
        <a:xfrm rot="16200000">
          <a:off x="4430428" y="1552265"/>
          <a:ext cx="984696" cy="1121042"/>
        </a:xfrm>
        <a:prstGeom prst="bentUpArrow">
          <a:avLst>
            <a:gd name="adj1" fmla="val 32840"/>
            <a:gd name="adj2" fmla="val 25000"/>
            <a:gd name="adj3" fmla="val 3578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EB3FF35-A719-4825-8BFC-84077EE5F4EC}">
      <dsp:nvSpPr>
        <dsp:cNvPr id="0" name=""/>
        <dsp:cNvSpPr/>
      </dsp:nvSpPr>
      <dsp:spPr>
        <a:xfrm>
          <a:off x="2731435" y="1258737"/>
          <a:ext cx="1657649" cy="1160301"/>
        </a:xfrm>
        <a:prstGeom prst="roundRect">
          <a:avLst>
            <a:gd name="adj" fmla="val 16670"/>
          </a:avLst>
        </a:prstGeom>
        <a:solidFill>
          <a:schemeClr val="accent5">
            <a:hueOff val="-3676672"/>
            <a:satOff val="-5114"/>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kern="1200" dirty="0"/>
            <a:t>Program Çıktıları</a:t>
          </a:r>
        </a:p>
      </dsp:txBody>
      <dsp:txXfrm>
        <a:off x="2788086" y="1315388"/>
        <a:ext cx="1544347" cy="1046999"/>
      </dsp:txXfrm>
    </dsp:sp>
    <dsp:sp modelId="{1E49291A-A7EC-4A26-BF91-56700F11AFAE}">
      <dsp:nvSpPr>
        <dsp:cNvPr id="0" name=""/>
        <dsp:cNvSpPr/>
      </dsp:nvSpPr>
      <dsp:spPr>
        <a:xfrm>
          <a:off x="5791854" y="1469337"/>
          <a:ext cx="4480830" cy="937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a:t>Her Programın Program Çıktılarının belirlenmesi ve nasıl ulaşıldığı ölçülmelidir</a:t>
          </a:r>
        </a:p>
      </dsp:txBody>
      <dsp:txXfrm>
        <a:off x="5791854" y="1469337"/>
        <a:ext cx="4480830" cy="937806"/>
      </dsp:txXfrm>
    </dsp:sp>
    <dsp:sp modelId="{5F0AC65D-AE43-4C2B-915B-74486678C32C}">
      <dsp:nvSpPr>
        <dsp:cNvPr id="0" name=""/>
        <dsp:cNvSpPr/>
      </dsp:nvSpPr>
      <dsp:spPr>
        <a:xfrm>
          <a:off x="5091368" y="2628634"/>
          <a:ext cx="1657649" cy="1160301"/>
        </a:xfrm>
        <a:prstGeom prst="roundRect">
          <a:avLst>
            <a:gd name="adj" fmla="val 1667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tr-TR" sz="2100" kern="1200" dirty="0"/>
            <a:t>Ders Çıktıları</a:t>
          </a:r>
        </a:p>
      </dsp:txBody>
      <dsp:txXfrm>
        <a:off x="5148019" y="2685285"/>
        <a:ext cx="1544347" cy="1046999"/>
      </dsp:txXfrm>
    </dsp:sp>
    <dsp:sp modelId="{E6AD3394-CE44-4686-8790-EB0ACB1D5730}">
      <dsp:nvSpPr>
        <dsp:cNvPr id="0" name=""/>
        <dsp:cNvSpPr/>
      </dsp:nvSpPr>
      <dsp:spPr>
        <a:xfrm>
          <a:off x="7316828" y="2722668"/>
          <a:ext cx="4071607" cy="9378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tr-TR" sz="1600" kern="1200" dirty="0"/>
            <a:t>Her Ders kazanımlarının belirlenmesi ve nasıl ulaşıldığı ölçülmelidir</a:t>
          </a:r>
        </a:p>
      </dsp:txBody>
      <dsp:txXfrm>
        <a:off x="7316828" y="2722668"/>
        <a:ext cx="4071607" cy="937806"/>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A5F04744-A23A-4B57-BEB4-18DF5765F84E}"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3095570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5F04744-A23A-4B57-BEB4-18DF5765F84E}"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781881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A5F04744-A23A-4B57-BEB4-18DF5765F84E}"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3143144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A5F04744-A23A-4B57-BEB4-18DF5765F84E}" type="datetimeFigureOut">
              <a:rPr lang="tr-TR" smtClean="0"/>
              <a:t>12.05.2025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2301182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A5F04744-A23A-4B57-BEB4-18DF5765F84E}" type="datetimeFigureOut">
              <a:rPr lang="tr-TR" smtClean="0"/>
              <a:t>12.05.2025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305705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A5F04744-A23A-4B57-BEB4-18DF5765F84E}" type="datetimeFigureOut">
              <a:rPr lang="tr-TR" smtClean="0"/>
              <a:t>12.05.2025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3373187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5F04744-A23A-4B57-BEB4-18DF5765F84E}" type="datetimeFigureOut">
              <a:rPr lang="tr-TR" smtClean="0"/>
              <a:t>12.05.2025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2535343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5F04744-A23A-4B57-BEB4-18DF5765F84E}" type="datetimeFigureOut">
              <a:rPr lang="tr-TR" smtClean="0"/>
              <a:t>12.05.2025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3587522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A5F04744-A23A-4B57-BEB4-18DF5765F84E}" type="datetimeFigureOut">
              <a:rPr lang="tr-TR" smtClean="0"/>
              <a:t>12.05.2025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4234506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5F04744-A23A-4B57-BEB4-18DF5765F84E}"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2306328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A5F04744-A23A-4B57-BEB4-18DF5765F84E}"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5698D46-556C-4B10-8518-043AD4AC6DC3}" type="slidenum">
              <a:rPr lang="tr-TR" smtClean="0"/>
              <a:t>‹#›</a:t>
            </a:fld>
            <a:endParaRPr lang="tr-TR"/>
          </a:p>
        </p:txBody>
      </p:sp>
    </p:spTree>
    <p:extLst>
      <p:ext uri="{BB962C8B-B14F-4D97-AF65-F5344CB8AC3E}">
        <p14:creationId xmlns:p14="http://schemas.microsoft.com/office/powerpoint/2010/main" val="2940042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45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2B90C24B-8E25-4245-93BD-A6296EC35424}"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012536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B90C24B-8E25-4245-93BD-A6296EC35424}"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672039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1" y="1709740"/>
            <a:ext cx="10515600" cy="2852737"/>
          </a:xfrm>
        </p:spPr>
        <p:txBody>
          <a:bodyPr anchor="b"/>
          <a:lstStyle>
            <a:lvl1pPr>
              <a:defRPr sz="4500"/>
            </a:lvl1pPr>
          </a:lstStyle>
          <a:p>
            <a:r>
              <a:rPr lang="tr-TR"/>
              <a:t>Asıl başlık stili için tıklatın</a:t>
            </a:r>
          </a:p>
        </p:txBody>
      </p:sp>
      <p:sp>
        <p:nvSpPr>
          <p:cNvPr id="3" name="Metin Yer Tutucusu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2B90C24B-8E25-4245-93BD-A6296EC35424}"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1633788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2B90C24B-8E25-4245-93BD-A6296EC35424}" type="datetimeFigureOut">
              <a:rPr lang="tr-TR" smtClean="0"/>
              <a:t>12.05.2025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658927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7"/>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a:t>
            </a:r>
          </a:p>
        </p:txBody>
      </p:sp>
      <p:sp>
        <p:nvSpPr>
          <p:cNvPr id="4" name="İçerik Yer Tutucusu 3"/>
          <p:cNvSpPr>
            <a:spLocks noGrp="1"/>
          </p:cNvSpPr>
          <p:nvPr>
            <p:ph sz="half" idx="2"/>
          </p:nvPr>
        </p:nvSpPr>
        <p:spPr>
          <a:xfrm>
            <a:off x="839789"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a:t>Asıl metin stillerini düzenle</a:t>
            </a:r>
          </a:p>
        </p:txBody>
      </p:sp>
      <p:sp>
        <p:nvSpPr>
          <p:cNvPr id="6" name="İçerik Yer Tutucusu 5"/>
          <p:cNvSpPr>
            <a:spLocks noGrp="1"/>
          </p:cNvSpPr>
          <p:nvPr>
            <p:ph sz="quarter" idx="4"/>
          </p:nvPr>
        </p:nvSpPr>
        <p:spPr>
          <a:xfrm>
            <a:off x="6172201"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2B90C24B-8E25-4245-93BD-A6296EC35424}" type="datetimeFigureOut">
              <a:rPr lang="tr-TR" smtClean="0"/>
              <a:t>12.05.2025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5928192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2B90C24B-8E25-4245-93BD-A6296EC35424}" type="datetimeFigureOut">
              <a:rPr lang="tr-TR" smtClean="0"/>
              <a:t>12.05.2025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2873185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B90C24B-8E25-4245-93BD-A6296EC35424}" type="datetimeFigureOut">
              <a:rPr lang="tr-TR" smtClean="0"/>
              <a:t>12.05.2025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874697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2400"/>
            </a:lvl1pPr>
          </a:lstStyle>
          <a:p>
            <a:r>
              <a:rPr lang="tr-TR"/>
              <a:t>Asıl başlık stili için tıklatın</a:t>
            </a:r>
          </a:p>
        </p:txBody>
      </p:sp>
      <p:sp>
        <p:nvSpPr>
          <p:cNvPr id="3" name="İçerik Yer Tutucusu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a:t>
            </a:r>
          </a:p>
        </p:txBody>
      </p:sp>
      <p:sp>
        <p:nvSpPr>
          <p:cNvPr id="5" name="Veri Yer Tutucusu 4"/>
          <p:cNvSpPr>
            <a:spLocks noGrp="1"/>
          </p:cNvSpPr>
          <p:nvPr>
            <p:ph type="dt" sz="half" idx="10"/>
          </p:nvPr>
        </p:nvSpPr>
        <p:spPr/>
        <p:txBody>
          <a:bodyPr/>
          <a:lstStyle/>
          <a:p>
            <a:fld id="{2B90C24B-8E25-4245-93BD-A6296EC35424}" type="datetimeFigureOut">
              <a:rPr lang="tr-TR" smtClean="0"/>
              <a:t>12.05.2025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5898087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2400"/>
            </a:lvl1pPr>
          </a:lstStyle>
          <a:p>
            <a:r>
              <a:rPr lang="tr-TR"/>
              <a:t>Asıl başlık stili için tıklatın</a:t>
            </a:r>
          </a:p>
        </p:txBody>
      </p:sp>
      <p:sp>
        <p:nvSpPr>
          <p:cNvPr id="3" name="Resim Yer Tutucusu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a:t>Asıl metin stillerini düzenle</a:t>
            </a:r>
          </a:p>
        </p:txBody>
      </p:sp>
      <p:sp>
        <p:nvSpPr>
          <p:cNvPr id="5" name="Veri Yer Tutucusu 4"/>
          <p:cNvSpPr>
            <a:spLocks noGrp="1"/>
          </p:cNvSpPr>
          <p:nvPr>
            <p:ph type="dt" sz="half" idx="10"/>
          </p:nvPr>
        </p:nvSpPr>
        <p:spPr/>
        <p:txBody>
          <a:bodyPr/>
          <a:lstStyle/>
          <a:p>
            <a:fld id="{2B90C24B-8E25-4245-93BD-A6296EC35424}" type="datetimeFigureOut">
              <a:rPr lang="tr-TR" smtClean="0"/>
              <a:t>12.05.2025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617078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B90C24B-8E25-4245-93BD-A6296EC35424}"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6103843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1"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1"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2B90C24B-8E25-4245-93BD-A6296EC35424}" type="datetimeFigureOut">
              <a:rPr lang="tr-TR" smtClean="0"/>
              <a:t>12.05.2025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D6EBF8F-1B90-4852-9EC4-6A80F48EC0C1}" type="slidenum">
              <a:rPr lang="tr-TR" smtClean="0"/>
              <a:t>‹#›</a:t>
            </a:fld>
            <a:endParaRPr lang="tr-TR"/>
          </a:p>
        </p:txBody>
      </p:sp>
    </p:spTree>
    <p:extLst>
      <p:ext uri="{BB962C8B-B14F-4D97-AF65-F5344CB8AC3E}">
        <p14:creationId xmlns:p14="http://schemas.microsoft.com/office/powerpoint/2010/main" val="3717804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F04744-A23A-4B57-BEB4-18DF5765F84E}" type="datetimeFigureOut">
              <a:rPr lang="tr-TR" smtClean="0"/>
              <a:t>12.05.2025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698D46-556C-4B10-8518-043AD4AC6DC3}" type="slidenum">
              <a:rPr lang="tr-TR" smtClean="0"/>
              <a:t>‹#›</a:t>
            </a:fld>
            <a:endParaRPr lang="tr-TR"/>
          </a:p>
        </p:txBody>
      </p:sp>
    </p:spTree>
    <p:extLst>
      <p:ext uri="{BB962C8B-B14F-4D97-AF65-F5344CB8AC3E}">
        <p14:creationId xmlns:p14="http://schemas.microsoft.com/office/powerpoint/2010/main" val="3593398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90C24B-8E25-4245-93BD-A6296EC35424}" type="datetimeFigureOut">
              <a:rPr lang="tr-TR" smtClean="0"/>
              <a:t>12.05.2025</a:t>
            </a:fld>
            <a:endParaRPr lang="tr-TR"/>
          </a:p>
        </p:txBody>
      </p:sp>
      <p:sp>
        <p:nvSpPr>
          <p:cNvPr id="5" name="Altbilgi Yer Tutucusu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6EBF8F-1B90-4852-9EC4-6A80F48EC0C1}" type="slidenum">
              <a:rPr lang="tr-TR" smtClean="0"/>
              <a:t>‹#›</a:t>
            </a:fld>
            <a:endParaRPr lang="tr-TR"/>
          </a:p>
        </p:txBody>
      </p:sp>
    </p:spTree>
    <p:extLst>
      <p:ext uri="{BB962C8B-B14F-4D97-AF65-F5344CB8AC3E}">
        <p14:creationId xmlns:p14="http://schemas.microsoft.com/office/powerpoint/2010/main" val="34616412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tr-T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toros.edu.tr/storage/files/403/TYY%C3%87%20UYUMU%20VE%20M%C3%9CFREDAT%20REV%C4%B0ZYONU%20KILAVUZU%202024.pdf"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toros.edu.tr/storage/files/403/Toros%20%C3%9Cniversitesi%20%C3%96%C4%9Frenme%20%C3%87%C4%B1kt%C4%B1lar%C4%B1%20Haz%C4%B1rlama%20K%C4%B1lavuzu.pdf"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4.tmp"/></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1 Başlık"/>
          <p:cNvSpPr txBox="1">
            <a:spLocks/>
          </p:cNvSpPr>
          <p:nvPr/>
        </p:nvSpPr>
        <p:spPr>
          <a:xfrm>
            <a:off x="4738253" y="1861903"/>
            <a:ext cx="7037500" cy="1660934"/>
          </a:xfrm>
          <a:prstGeom prst="rect">
            <a:avLst/>
          </a:prstGeom>
        </p:spPr>
        <p:style>
          <a:lnRef idx="2">
            <a:schemeClr val="accent1"/>
          </a:lnRef>
          <a:fillRef idx="1">
            <a:schemeClr val="lt1"/>
          </a:fillRef>
          <a:effectRef idx="0">
            <a:schemeClr val="accent1"/>
          </a:effectRef>
          <a:fontRef idx="minor">
            <a:schemeClr val="dk1"/>
          </a:fontRef>
        </p:style>
        <p:txBody>
          <a:bodyPr vert="horz" lIns="68580" tIns="34290" rIns="68580" bIns="3429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defTabSz="685800">
              <a:defRPr/>
            </a:pPr>
            <a:r>
              <a:rPr lang="tr-TR" sz="3300" dirty="0">
                <a:solidFill>
                  <a:srgbClr val="FF0000"/>
                </a:solidFill>
                <a:latin typeface="Century Gothic" panose="020B0502020202020204"/>
              </a:rPr>
              <a:t>Eğitim-Öğretim Faaliyetlerini teşvik ve ödüllendirme</a:t>
            </a:r>
          </a:p>
        </p:txBody>
      </p:sp>
      <p:sp>
        <p:nvSpPr>
          <p:cNvPr id="4" name="Dikdörtgen 3"/>
          <p:cNvSpPr/>
          <p:nvPr/>
        </p:nvSpPr>
        <p:spPr>
          <a:xfrm>
            <a:off x="5278581" y="5616563"/>
            <a:ext cx="6591993" cy="646331"/>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b="1" dirty="0">
                <a:solidFill>
                  <a:srgbClr val="000000"/>
                </a:solidFill>
                <a:latin typeface="Calibri" panose="020F0502020204030204" pitchFamily="34" charset="0"/>
              </a:rPr>
              <a:t>Prof. Dr. Yüksel ÖZDEMİR Kalite Koordinatörü</a:t>
            </a:r>
          </a:p>
          <a:p>
            <a:pPr defTabSz="685800">
              <a:defRPr/>
            </a:pPr>
            <a:r>
              <a:rPr lang="tr-TR" b="1" dirty="0">
                <a:solidFill>
                  <a:srgbClr val="000000"/>
                </a:solidFill>
                <a:latin typeface="Calibri" panose="020F0502020204030204" pitchFamily="34" charset="0"/>
              </a:rPr>
              <a:t>Doç. Dr. Özlem ÖZPAK AKKUŞ, Öğrenme ve Öğretme Koordinatörü</a:t>
            </a:r>
          </a:p>
        </p:txBody>
      </p:sp>
    </p:spTree>
    <p:extLst>
      <p:ext uri="{BB962C8B-B14F-4D97-AF65-F5344CB8AC3E}">
        <p14:creationId xmlns:p14="http://schemas.microsoft.com/office/powerpoint/2010/main" val="138206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10456334"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TOROS ÜNİVERSİTESİ BİLİMSEL FAALİYETLERİ TEŞVİK ESASLARI </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3" name="Dikdörtgen 2"/>
          <p:cNvSpPr/>
          <p:nvPr/>
        </p:nvSpPr>
        <p:spPr>
          <a:xfrm>
            <a:off x="432262" y="2045728"/>
            <a:ext cx="11006051" cy="4524315"/>
          </a:xfrm>
          <a:prstGeom prst="rect">
            <a:avLst/>
          </a:prstGeom>
        </p:spPr>
        <p:txBody>
          <a:bodyPr wrap="square">
            <a:spAutoFit/>
          </a:bodyPr>
          <a:lstStyle/>
          <a:p>
            <a:r>
              <a:rPr lang="tr-TR" sz="2400" dirty="0"/>
              <a:t>EK MADDE 2- (Değişik: Senato 18/02/2025-02/17) (1) Eğitim-Öğretim Faaliyetlerini teşvik ve ödüllendirme kapsamında öğretim elemanlarının yürüttükleri derslerde yaratıcı/yenilikçi eğitim çalışmaların niteliğini arttırmak, öğrencilerin öğrenme kazanımlarını sağlamak ve program çıktılarına hedeflemeyi amaçlayan faaliyetleri desteklemek üzere, aşağıdaki teşvikler sağlanır. </a:t>
            </a:r>
          </a:p>
          <a:p>
            <a:endParaRPr lang="tr-TR" sz="2400" dirty="0"/>
          </a:p>
          <a:p>
            <a:r>
              <a:rPr lang="tr-TR" sz="2400" dirty="0"/>
              <a:t>(2) Öğretim elemanları, senato tarafından onaylanmış zorunlu ve seçmeli olarak verilen derslerin Ders Tasarımın yapılması ve Bologna Bilgi Paketine yansıtıldığını </a:t>
            </a:r>
            <a:r>
              <a:rPr lang="tr-TR" sz="2400" b="1" dirty="0">
                <a:solidFill>
                  <a:srgbClr val="FF0000"/>
                </a:solidFill>
              </a:rPr>
              <a:t>Toros Üniversitesi Öğrenme ve Öğretme Koordinatörlüğü tarafından hazırlanan başvuru formlarını kullanarak başvuru yapılır.</a:t>
            </a:r>
            <a:r>
              <a:rPr lang="tr-TR" sz="2400" dirty="0"/>
              <a:t> </a:t>
            </a:r>
          </a:p>
          <a:p>
            <a:endParaRPr lang="tr-TR" sz="2400" dirty="0"/>
          </a:p>
          <a:p>
            <a:r>
              <a:rPr lang="tr-TR" sz="2400" dirty="0"/>
              <a:t>(3) Bir öğretim elemanı bir yıl içinde en fazla bir ders için başvuru yapabilir. </a:t>
            </a:r>
          </a:p>
        </p:txBody>
      </p:sp>
    </p:spTree>
    <p:extLst>
      <p:ext uri="{BB962C8B-B14F-4D97-AF65-F5344CB8AC3E}">
        <p14:creationId xmlns:p14="http://schemas.microsoft.com/office/powerpoint/2010/main" val="3213062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ikdörtgen 2"/>
          <p:cNvSpPr/>
          <p:nvPr/>
        </p:nvSpPr>
        <p:spPr>
          <a:xfrm>
            <a:off x="684413" y="2025908"/>
            <a:ext cx="11119659" cy="4832092"/>
          </a:xfrm>
          <a:prstGeom prst="rect">
            <a:avLst/>
          </a:prstGeom>
        </p:spPr>
        <p:txBody>
          <a:bodyPr wrap="square">
            <a:spAutoFit/>
          </a:bodyPr>
          <a:lstStyle/>
          <a:p>
            <a:r>
              <a:rPr lang="tr-TR" sz="2200" dirty="0"/>
              <a:t>(4) Yapılan başvurunun şekil uygunluğu ve değerlendirilmesi Koordinatörlük tarafından oluşturulan bir </a:t>
            </a:r>
            <a:r>
              <a:rPr lang="tr-TR" sz="2200" b="1" dirty="0">
                <a:solidFill>
                  <a:srgbClr val="FF0000"/>
                </a:solidFill>
              </a:rPr>
              <a:t>komisyon veya komisyonun belirleneceği bilirkişiler tarafından incelenir ve karara bağlanır.</a:t>
            </a:r>
            <a:r>
              <a:rPr lang="tr-TR" sz="2200" dirty="0"/>
              <a:t> Bir yılda başvuru yapılanlar arasında en fazla on(10) başarılı ders tasarımı belirlenir. Belirlenen ders tasarımı komisyonun uygun görüşü ile BEDEK’ e iletilmek üzere Rektörlüğe sunulur. </a:t>
            </a:r>
          </a:p>
          <a:p>
            <a:endParaRPr lang="tr-TR" sz="2200" dirty="0"/>
          </a:p>
          <a:p>
            <a:r>
              <a:rPr lang="tr-TR" sz="2200" dirty="0"/>
              <a:t>(5) BEDEK, en geç bir ay içinde gerekli değerlendirmeyi yapar ve sonucu Rektörlüğe sunar. </a:t>
            </a:r>
          </a:p>
          <a:p>
            <a:endParaRPr lang="tr-TR" sz="2200" dirty="0"/>
          </a:p>
          <a:p>
            <a:r>
              <a:rPr lang="tr-TR" sz="2200" dirty="0"/>
              <a:t>(6) Desteklenmesi onaylanan ders için UBYT kapsamındaki yayınların her yıl belirlenen teşvik miktarının en düşük miktarının ¼ oranında BEDEK Komisyonu tarafından esas alınır. </a:t>
            </a:r>
          </a:p>
          <a:p>
            <a:endParaRPr lang="tr-TR" sz="2200" dirty="0"/>
          </a:p>
          <a:p>
            <a:r>
              <a:rPr lang="tr-TR" sz="2200" dirty="0"/>
              <a:t>(7) </a:t>
            </a:r>
            <a:r>
              <a:rPr lang="tr-TR" sz="2200" b="1" dirty="0">
                <a:solidFill>
                  <a:srgbClr val="FF0000"/>
                </a:solidFill>
              </a:rPr>
              <a:t>Derslerin Bologna Bilgi Paketinde güncellenmesi, bilgi güvenliği ve diğer iş ve işlemler ile ilgili her türlü teknik altyapının hazırlanması ve uygulanmasından ilgili bölüm başkanlıkları sorumludur. </a:t>
            </a:r>
          </a:p>
        </p:txBody>
      </p:sp>
      <p:sp>
        <p:nvSpPr>
          <p:cNvPr id="4" name="Metin kutusu 3"/>
          <p:cNvSpPr txBox="1"/>
          <p:nvPr/>
        </p:nvSpPr>
        <p:spPr>
          <a:xfrm>
            <a:off x="93133" y="1339068"/>
            <a:ext cx="8455122"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TOROS ÜNİVERSİTESİ BİLİMSEL FAALİYETLERİ TEŞVİK ESASLARI </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4012075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3830474"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Başvuru ve Gerekli Belgeler</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2" name="Dikdörtgen 1"/>
          <p:cNvSpPr/>
          <p:nvPr/>
        </p:nvSpPr>
        <p:spPr>
          <a:xfrm>
            <a:off x="213359" y="1980842"/>
            <a:ext cx="11826240" cy="4493538"/>
          </a:xfrm>
          <a:prstGeom prst="rect">
            <a:avLst/>
          </a:prstGeom>
        </p:spPr>
        <p:txBody>
          <a:bodyPr wrap="square">
            <a:spAutoFit/>
          </a:bodyPr>
          <a:lstStyle/>
          <a:p>
            <a:pPr marL="342900" indent="-342900">
              <a:buFont typeface="+mj-lt"/>
              <a:buAutoNum type="arabicPeriod"/>
            </a:pPr>
            <a:r>
              <a:rPr lang="tr-TR" sz="2200" dirty="0"/>
              <a:t>Başvuru formu</a:t>
            </a:r>
          </a:p>
          <a:p>
            <a:pPr marL="342900" indent="-342900">
              <a:buFont typeface="+mj-lt"/>
              <a:buAutoNum type="arabicPeriod"/>
            </a:pPr>
            <a:r>
              <a:rPr lang="tr-TR" sz="2200" dirty="0"/>
              <a:t>Ders Değerlendirme Raporu</a:t>
            </a:r>
          </a:p>
          <a:p>
            <a:endParaRPr lang="tr-TR" sz="2200" dirty="0"/>
          </a:p>
          <a:p>
            <a:r>
              <a:rPr lang="tr-TR" sz="2200" dirty="0"/>
              <a:t>Ekler</a:t>
            </a:r>
          </a:p>
          <a:p>
            <a:pPr marL="342900" indent="-342900">
              <a:buFont typeface="+mj-lt"/>
              <a:buAutoNum type="arabicPeriod"/>
            </a:pPr>
            <a:r>
              <a:rPr lang="tr-TR" sz="2200" dirty="0"/>
              <a:t>Bologna Bilgi Paketindeki Dersin Çıktısı (</a:t>
            </a:r>
            <a:r>
              <a:rPr lang="tr-TR" sz="2200" dirty="0" err="1"/>
              <a:t>pdf</a:t>
            </a:r>
            <a:r>
              <a:rPr lang="tr-TR" sz="2200" dirty="0"/>
              <a:t>)</a:t>
            </a:r>
          </a:p>
          <a:p>
            <a:pPr marL="342900" indent="-342900">
              <a:buFont typeface="+mj-lt"/>
              <a:buAutoNum type="arabicPeriod"/>
            </a:pPr>
            <a:r>
              <a:rPr lang="tr-TR" sz="2200" dirty="0"/>
              <a:t>Ders Öğretim Yöntem ve Teknikleri ile ilgili somut kanıtlar (kitap, Ders notu, video </a:t>
            </a:r>
            <a:r>
              <a:rPr lang="tr-TR" sz="2200" dirty="0" err="1"/>
              <a:t>vb</a:t>
            </a:r>
            <a:r>
              <a:rPr lang="tr-TR" sz="2200" dirty="0"/>
              <a:t> örnekler)</a:t>
            </a:r>
          </a:p>
          <a:p>
            <a:pPr marL="342900" indent="-342900">
              <a:buFont typeface="+mj-lt"/>
              <a:buAutoNum type="arabicPeriod"/>
            </a:pPr>
            <a:r>
              <a:rPr lang="tr-TR" sz="2200" dirty="0"/>
              <a:t>Ölçme ve Değerlendirme Yöntemleri ile ilgili somut kanıtlar (Yazılı, ödev, mülakat </a:t>
            </a:r>
            <a:r>
              <a:rPr lang="tr-TR" sz="2200" dirty="0" err="1"/>
              <a:t>vb</a:t>
            </a:r>
            <a:r>
              <a:rPr lang="tr-TR" sz="2200" dirty="0"/>
              <a:t> örnekler)</a:t>
            </a:r>
          </a:p>
          <a:p>
            <a:pPr marL="342900" indent="-342900">
              <a:buFont typeface="+mj-lt"/>
              <a:buAutoNum type="arabicPeriod"/>
            </a:pPr>
            <a:r>
              <a:rPr lang="tr-TR" sz="2200" dirty="0"/>
              <a:t>Yarıyıl sonu detaylı not çizelgesi</a:t>
            </a:r>
          </a:p>
          <a:p>
            <a:pPr marL="342900" indent="-342900">
              <a:buFont typeface="+mj-lt"/>
              <a:buAutoNum type="arabicPeriod"/>
            </a:pPr>
            <a:r>
              <a:rPr lang="tr-TR" sz="2200" dirty="0"/>
              <a:t>Ders Değerlendirme detaylı anket sonuçları</a:t>
            </a:r>
          </a:p>
          <a:p>
            <a:pPr marL="342900" indent="-342900">
              <a:buFont typeface="+mj-lt"/>
              <a:buAutoNum type="arabicPeriod"/>
            </a:pPr>
            <a:r>
              <a:rPr lang="tr-TR" sz="2200" dirty="0"/>
              <a:t>Bölüm/Program bazında Program Çıktısı ve Müfredat </a:t>
            </a:r>
            <a:r>
              <a:rPr lang="tr-TR" sz="2200" dirty="0" err="1"/>
              <a:t>Matriksi</a:t>
            </a:r>
            <a:r>
              <a:rPr lang="tr-TR" sz="2200" dirty="0"/>
              <a:t> (Katkı seviyelerini içerecek şekilde)</a:t>
            </a:r>
          </a:p>
          <a:p>
            <a:pPr marL="342900" indent="-342900">
              <a:buFont typeface="+mj-lt"/>
              <a:buAutoNum type="arabicPeriod"/>
            </a:pPr>
            <a:r>
              <a:rPr lang="tr-TR" sz="2200" dirty="0"/>
              <a:t>Ders çıktıları ile Program Çıktıları </a:t>
            </a:r>
            <a:r>
              <a:rPr lang="tr-TR" sz="2200" dirty="0" err="1"/>
              <a:t>Matriksi</a:t>
            </a:r>
            <a:r>
              <a:rPr lang="tr-TR" sz="2200" dirty="0"/>
              <a:t> (Katkı seviyelerini içerecek şekilde)</a:t>
            </a:r>
          </a:p>
          <a:p>
            <a:pPr marL="342900" indent="-342900">
              <a:buFont typeface="+mj-lt"/>
              <a:buAutoNum type="arabicPeriod"/>
            </a:pPr>
            <a:endParaRPr lang="tr-TR" sz="2200" dirty="0"/>
          </a:p>
          <a:p>
            <a:pPr marL="342900" indent="-342900">
              <a:buFont typeface="+mj-lt"/>
              <a:buAutoNum type="arabicPeriod"/>
            </a:pPr>
            <a:endParaRPr lang="tr-TR" sz="2200" dirty="0"/>
          </a:p>
        </p:txBody>
      </p:sp>
      <p:sp>
        <p:nvSpPr>
          <p:cNvPr id="3" name="Metin kutusu 2"/>
          <p:cNvSpPr txBox="1"/>
          <p:nvPr/>
        </p:nvSpPr>
        <p:spPr>
          <a:xfrm>
            <a:off x="6733309" y="1980842"/>
            <a:ext cx="4572000" cy="1200329"/>
          </a:xfrm>
          <a:prstGeom prst="rect">
            <a:avLst/>
          </a:prstGeom>
          <a:solidFill>
            <a:schemeClr val="accent6">
              <a:lumMod val="40000"/>
              <a:lumOff val="60000"/>
            </a:schemeClr>
          </a:solidFill>
          <a:ln w="38100">
            <a:solidFill>
              <a:srgbClr val="FFC000"/>
            </a:solidFill>
          </a:ln>
        </p:spPr>
        <p:txBody>
          <a:bodyPr wrap="square" rtlCol="0">
            <a:spAutoFit/>
          </a:bodyPr>
          <a:lstStyle/>
          <a:p>
            <a:r>
              <a:rPr lang="tr-TR" sz="2400" dirty="0"/>
              <a:t>https://toros.edu.tr/sayfalar/ogrenme-ve-ogretme-koordinatorlugu-dokumanlar</a:t>
            </a:r>
          </a:p>
        </p:txBody>
      </p:sp>
    </p:spTree>
    <p:extLst>
      <p:ext uri="{BB962C8B-B14F-4D97-AF65-F5344CB8AC3E}">
        <p14:creationId xmlns:p14="http://schemas.microsoft.com/office/powerpoint/2010/main" val="2389201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5448155"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Başvuru ve Değerlendirme Süreci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4" name="Metin kutusu 3"/>
          <p:cNvSpPr txBox="1"/>
          <p:nvPr/>
        </p:nvSpPr>
        <p:spPr>
          <a:xfrm>
            <a:off x="1798067" y="2347679"/>
            <a:ext cx="1209195"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Başvuru</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6" name="Metin kutusu 5"/>
          <p:cNvSpPr txBox="1"/>
          <p:nvPr/>
        </p:nvSpPr>
        <p:spPr>
          <a:xfrm>
            <a:off x="1390511" y="3072490"/>
            <a:ext cx="2438325"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Başvuru Formu</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7" name="Metin kutusu 6"/>
          <p:cNvSpPr txBox="1"/>
          <p:nvPr/>
        </p:nvSpPr>
        <p:spPr>
          <a:xfrm>
            <a:off x="1390511" y="3821181"/>
            <a:ext cx="3064858" cy="830997"/>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Ders Değerlendirme Raporu</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8" name="Metin kutusu 7"/>
          <p:cNvSpPr txBox="1"/>
          <p:nvPr/>
        </p:nvSpPr>
        <p:spPr>
          <a:xfrm>
            <a:off x="1798067" y="4940648"/>
            <a:ext cx="1823761"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Rapor Ekleri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cxnSp>
        <p:nvCxnSpPr>
          <p:cNvPr id="9" name="Dirsek Bağlayıcısı 8"/>
          <p:cNvCxnSpPr>
            <a:stCxn id="8" idx="0"/>
          </p:cNvCxnSpPr>
          <p:nvPr/>
        </p:nvCxnSpPr>
        <p:spPr>
          <a:xfrm rot="16200000" flipV="1">
            <a:off x="2566435" y="4797134"/>
            <a:ext cx="287026" cy="1"/>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Dirsek Bağlayıcısı 10"/>
          <p:cNvCxnSpPr>
            <a:stCxn id="7" idx="1"/>
            <a:endCxn id="6" idx="1"/>
          </p:cNvCxnSpPr>
          <p:nvPr/>
        </p:nvCxnSpPr>
        <p:spPr>
          <a:xfrm rot="10800000">
            <a:off x="1390511" y="3303324"/>
            <a:ext cx="12700" cy="933357"/>
          </a:xfrm>
          <a:prstGeom prst="bentConnector3">
            <a:avLst>
              <a:gd name="adj1" fmla="val 1800000"/>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Dirsek Bağlayıcısı 12"/>
          <p:cNvCxnSpPr>
            <a:stCxn id="6" idx="0"/>
          </p:cNvCxnSpPr>
          <p:nvPr/>
        </p:nvCxnSpPr>
        <p:spPr>
          <a:xfrm rot="16200000" flipV="1">
            <a:off x="2477390" y="2940205"/>
            <a:ext cx="263146" cy="1423"/>
          </a:xfrm>
          <a:prstGeom prst="bent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Metin kutusu 13"/>
          <p:cNvSpPr txBox="1"/>
          <p:nvPr/>
        </p:nvSpPr>
        <p:spPr>
          <a:xfrm>
            <a:off x="4288289" y="2281176"/>
            <a:ext cx="1913005"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noProof="0" dirty="0"/>
              <a:t>Bölüm Onayı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5" name="Metin kutusu 14"/>
          <p:cNvSpPr txBox="1"/>
          <p:nvPr/>
        </p:nvSpPr>
        <p:spPr>
          <a:xfrm>
            <a:off x="5244791" y="3173409"/>
            <a:ext cx="3009746" cy="830997"/>
          </a:xfrm>
          <a:prstGeom prst="rect">
            <a:avLst/>
          </a:prstGeom>
          <a:solidFill>
            <a:srgbClr val="FFC000"/>
          </a:solidFill>
          <a:ln w="38100">
            <a:solidFill>
              <a:srgbClr val="00B0F0"/>
            </a:solidFill>
          </a:ln>
        </p:spPr>
        <p:txBody>
          <a:bodyPr wrap="square" rtlCol="0">
            <a:spAutoFit/>
          </a:bodyPr>
          <a:lstStyle/>
          <a:p>
            <a:pPr lvl="0">
              <a:defRPr/>
            </a:pPr>
            <a:r>
              <a:rPr lang="tr-TR" sz="2400" b="1" noProof="0" dirty="0"/>
              <a:t>Öğrenme ve Öğretme Koordinatörlüğü</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6" name="Metin kutusu 15"/>
          <p:cNvSpPr txBox="1"/>
          <p:nvPr/>
        </p:nvSpPr>
        <p:spPr>
          <a:xfrm>
            <a:off x="5639914" y="4566301"/>
            <a:ext cx="2103659" cy="461665"/>
          </a:xfrm>
          <a:prstGeom prst="rect">
            <a:avLst/>
          </a:prstGeom>
          <a:solidFill>
            <a:srgbClr val="FFC000"/>
          </a:solidFill>
          <a:ln w="38100">
            <a:solidFill>
              <a:srgbClr val="00B0F0"/>
            </a:solidFill>
          </a:ln>
        </p:spPr>
        <p:txBody>
          <a:bodyPr wrap="square" rtlCol="0">
            <a:spAutoFit/>
          </a:bodyPr>
          <a:lstStyle/>
          <a:p>
            <a:pPr lvl="0">
              <a:defRPr/>
            </a:pPr>
            <a:r>
              <a:rPr lang="tr-TR" sz="2400" b="1" noProof="0" dirty="0"/>
              <a:t>Komisyon</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7" name="Metin kutusu 16"/>
          <p:cNvSpPr txBox="1"/>
          <p:nvPr/>
        </p:nvSpPr>
        <p:spPr>
          <a:xfrm>
            <a:off x="8944260" y="6064340"/>
            <a:ext cx="3009746" cy="461665"/>
          </a:xfrm>
          <a:prstGeom prst="rect">
            <a:avLst/>
          </a:prstGeom>
          <a:solidFill>
            <a:schemeClr val="accent2">
              <a:lumMod val="60000"/>
              <a:lumOff val="40000"/>
            </a:schemeClr>
          </a:solidFill>
          <a:ln w="38100">
            <a:solidFill>
              <a:srgbClr val="00B0F0"/>
            </a:solidFill>
          </a:ln>
        </p:spPr>
        <p:txBody>
          <a:bodyPr wrap="square" rtlCol="0">
            <a:spAutoFit/>
          </a:bodyPr>
          <a:lstStyle/>
          <a:p>
            <a:pPr lvl="0">
              <a:defRPr/>
            </a:pPr>
            <a:r>
              <a:rPr lang="tr-TR" sz="2400" b="1" noProof="0" dirty="0"/>
              <a:t>BEDEK Komisyonu</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8" name="Metin kutusu 17"/>
          <p:cNvSpPr txBox="1"/>
          <p:nvPr/>
        </p:nvSpPr>
        <p:spPr>
          <a:xfrm>
            <a:off x="5541288" y="6064341"/>
            <a:ext cx="2416752" cy="461665"/>
          </a:xfrm>
          <a:prstGeom prst="rect">
            <a:avLst/>
          </a:prstGeom>
          <a:solidFill>
            <a:schemeClr val="accent2">
              <a:lumMod val="60000"/>
              <a:lumOff val="40000"/>
            </a:schemeClr>
          </a:solidFill>
          <a:ln w="38100">
            <a:solidFill>
              <a:srgbClr val="00B0F0"/>
            </a:solidFill>
          </a:ln>
        </p:spPr>
        <p:txBody>
          <a:bodyPr wrap="square" rtlCol="0">
            <a:spAutoFit/>
          </a:bodyPr>
          <a:lstStyle/>
          <a:p>
            <a:pPr lvl="0">
              <a:defRPr/>
            </a:pPr>
            <a:r>
              <a:rPr lang="tr-TR" sz="2400" b="1" dirty="0"/>
              <a:t>Komisyon Kararı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9" name="Metin kutusu 18"/>
          <p:cNvSpPr txBox="1"/>
          <p:nvPr/>
        </p:nvSpPr>
        <p:spPr>
          <a:xfrm rot="16200000">
            <a:off x="-877699" y="3637507"/>
            <a:ext cx="3174327"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lgn="ctr">
              <a:defRPr/>
            </a:pPr>
            <a:r>
              <a:rPr lang="tr-TR" sz="2400" b="1" dirty="0"/>
              <a:t>Öğretim Elemanı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20" name="Sağ Ok 19"/>
          <p:cNvSpPr/>
          <p:nvPr/>
        </p:nvSpPr>
        <p:spPr>
          <a:xfrm>
            <a:off x="1097279" y="2435629"/>
            <a:ext cx="631768" cy="373714"/>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Sağ Ok 20"/>
          <p:cNvSpPr/>
          <p:nvPr/>
        </p:nvSpPr>
        <p:spPr>
          <a:xfrm>
            <a:off x="3331891" y="2428517"/>
            <a:ext cx="631768" cy="373714"/>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3" name="Dirsek Bağlayıcısı 22"/>
          <p:cNvCxnSpPr>
            <a:stCxn id="14" idx="3"/>
            <a:endCxn id="15" idx="0"/>
          </p:cNvCxnSpPr>
          <p:nvPr/>
        </p:nvCxnSpPr>
        <p:spPr>
          <a:xfrm>
            <a:off x="6201294" y="2512009"/>
            <a:ext cx="548370" cy="661400"/>
          </a:xfrm>
          <a:prstGeom prst="bentConnector2">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Yukarı Aşağı Ok 23"/>
          <p:cNvSpPr/>
          <p:nvPr/>
        </p:nvSpPr>
        <p:spPr>
          <a:xfrm>
            <a:off x="6558741" y="4106487"/>
            <a:ext cx="266007" cy="42394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Sağ Ok 24"/>
          <p:cNvSpPr/>
          <p:nvPr/>
        </p:nvSpPr>
        <p:spPr>
          <a:xfrm>
            <a:off x="8420260" y="3423031"/>
            <a:ext cx="648223" cy="331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Metin kutusu 25"/>
          <p:cNvSpPr txBox="1"/>
          <p:nvPr/>
        </p:nvSpPr>
        <p:spPr>
          <a:xfrm>
            <a:off x="1008828" y="6060389"/>
            <a:ext cx="2031336" cy="461665"/>
          </a:xfrm>
          <a:prstGeom prst="rect">
            <a:avLst/>
          </a:prstGeom>
          <a:solidFill>
            <a:schemeClr val="accent2">
              <a:lumMod val="60000"/>
              <a:lumOff val="40000"/>
            </a:schemeClr>
          </a:solidFill>
          <a:ln w="38100">
            <a:solidFill>
              <a:srgbClr val="00B0F0"/>
            </a:solidFill>
          </a:ln>
        </p:spPr>
        <p:txBody>
          <a:bodyPr wrap="square" rtlCol="0">
            <a:spAutoFit/>
          </a:bodyPr>
          <a:lstStyle/>
          <a:p>
            <a:pPr lvl="0">
              <a:defRPr/>
            </a:pPr>
            <a:r>
              <a:rPr lang="tr-TR" sz="2400" b="1" dirty="0"/>
              <a:t>Destek Kararı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27" name="Metin kutusu 26"/>
          <p:cNvSpPr txBox="1"/>
          <p:nvPr/>
        </p:nvSpPr>
        <p:spPr>
          <a:xfrm>
            <a:off x="9662013" y="4652178"/>
            <a:ext cx="1164069" cy="461665"/>
          </a:xfrm>
          <a:prstGeom prst="rect">
            <a:avLst/>
          </a:prstGeom>
          <a:solidFill>
            <a:schemeClr val="accent6">
              <a:lumMod val="60000"/>
              <a:lumOff val="40000"/>
            </a:schemeClr>
          </a:solidFill>
          <a:ln w="38100">
            <a:solidFill>
              <a:srgbClr val="00B0F0"/>
            </a:solidFill>
          </a:ln>
        </p:spPr>
        <p:txBody>
          <a:bodyPr wrap="square" rtlCol="0">
            <a:spAutoFit/>
          </a:bodyPr>
          <a:lstStyle/>
          <a:p>
            <a:pPr lvl="0">
              <a:defRPr/>
            </a:pPr>
            <a:r>
              <a:rPr lang="tr-TR" sz="2400" b="1" noProof="0" dirty="0"/>
              <a:t>Uygun</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28" name="Metin kutusu 27"/>
          <p:cNvSpPr txBox="1"/>
          <p:nvPr/>
        </p:nvSpPr>
        <p:spPr>
          <a:xfrm>
            <a:off x="9278648" y="2163146"/>
            <a:ext cx="1691921" cy="461665"/>
          </a:xfrm>
          <a:prstGeom prst="rect">
            <a:avLst/>
          </a:prstGeom>
          <a:solidFill>
            <a:srgbClr val="FF0000"/>
          </a:solidFill>
          <a:ln w="38100">
            <a:solidFill>
              <a:srgbClr val="00B0F0"/>
            </a:solidFill>
          </a:ln>
        </p:spPr>
        <p:txBody>
          <a:bodyPr wrap="square" rtlCol="0">
            <a:spAutoFit/>
          </a:bodyPr>
          <a:lstStyle/>
          <a:p>
            <a:pPr lvl="0">
              <a:defRPr/>
            </a:pPr>
            <a:r>
              <a:rPr lang="tr-TR" sz="2400" b="1" noProof="0" dirty="0"/>
              <a:t>Uygun değil</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29" name="Metin kutusu 28"/>
          <p:cNvSpPr txBox="1"/>
          <p:nvPr/>
        </p:nvSpPr>
        <p:spPr>
          <a:xfrm>
            <a:off x="9192219" y="3196144"/>
            <a:ext cx="2103659" cy="830997"/>
          </a:xfrm>
          <a:prstGeom prst="rect">
            <a:avLst/>
          </a:prstGeom>
          <a:solidFill>
            <a:srgbClr val="FFC000"/>
          </a:solidFill>
          <a:ln w="38100">
            <a:solidFill>
              <a:srgbClr val="00B0F0"/>
            </a:solidFill>
          </a:ln>
        </p:spPr>
        <p:txBody>
          <a:bodyPr wrap="square" rtlCol="0">
            <a:spAutoFit/>
          </a:bodyPr>
          <a:lstStyle/>
          <a:p>
            <a:pPr lvl="0">
              <a:defRPr/>
            </a:pPr>
            <a:r>
              <a:rPr lang="tr-TR" sz="2400" b="1" noProof="0" dirty="0"/>
              <a:t>Koordinatörlük Kararı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cxnSp>
        <p:nvCxnSpPr>
          <p:cNvPr id="31" name="Dirsek Bağlayıcısı 30"/>
          <p:cNvCxnSpPr/>
          <p:nvPr/>
        </p:nvCxnSpPr>
        <p:spPr>
          <a:xfrm rot="16200000" flipV="1">
            <a:off x="9978218" y="2890640"/>
            <a:ext cx="531660" cy="2"/>
          </a:xfrm>
          <a:prstGeom prst="bentConnector3">
            <a:avLst>
              <a:gd name="adj1" fmla="val 50000"/>
            </a:avLst>
          </a:prstGeom>
          <a:ln w="381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Dirsek Bağlayıcısı 32"/>
          <p:cNvCxnSpPr>
            <a:stCxn id="28" idx="1"/>
            <a:endCxn id="14" idx="0"/>
          </p:cNvCxnSpPr>
          <p:nvPr/>
        </p:nvCxnSpPr>
        <p:spPr>
          <a:xfrm rot="10800000">
            <a:off x="5244792" y="2281177"/>
            <a:ext cx="4033856" cy="112803"/>
          </a:xfrm>
          <a:prstGeom prst="bentConnector4">
            <a:avLst>
              <a:gd name="adj1" fmla="val 38144"/>
              <a:gd name="adj2" fmla="val 30265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Dirsek Bağlayıcısı 36"/>
          <p:cNvCxnSpPr>
            <a:stCxn id="29" idx="3"/>
          </p:cNvCxnSpPr>
          <p:nvPr/>
        </p:nvCxnSpPr>
        <p:spPr>
          <a:xfrm>
            <a:off x="11295878" y="3611643"/>
            <a:ext cx="212477" cy="2452697"/>
          </a:xfrm>
          <a:prstGeom prst="bentConnector2">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8" name="Yukarı Aşağı Ok 37"/>
          <p:cNvSpPr/>
          <p:nvPr/>
        </p:nvSpPr>
        <p:spPr>
          <a:xfrm>
            <a:off x="10078566" y="4066814"/>
            <a:ext cx="235524" cy="545691"/>
          </a:xfrm>
          <a:prstGeom prst="up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0" name="Sol Ok 39"/>
          <p:cNvSpPr/>
          <p:nvPr/>
        </p:nvSpPr>
        <p:spPr>
          <a:xfrm>
            <a:off x="8181045" y="6141129"/>
            <a:ext cx="540209" cy="30808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Sol Ok 40"/>
          <p:cNvSpPr/>
          <p:nvPr/>
        </p:nvSpPr>
        <p:spPr>
          <a:xfrm>
            <a:off x="3158836" y="6141129"/>
            <a:ext cx="2197689" cy="30808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45" name="Dirsek Bağlayıcısı 44"/>
          <p:cNvCxnSpPr>
            <a:stCxn id="26" idx="1"/>
            <a:endCxn id="19" idx="1"/>
          </p:cNvCxnSpPr>
          <p:nvPr/>
        </p:nvCxnSpPr>
        <p:spPr>
          <a:xfrm rot="10800000">
            <a:off x="709466" y="5455504"/>
            <a:ext cx="299363" cy="835719"/>
          </a:xfrm>
          <a:prstGeom prst="bentConnector2">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Dirsek Bağlayıcısı 63"/>
          <p:cNvCxnSpPr/>
          <p:nvPr/>
        </p:nvCxnSpPr>
        <p:spPr>
          <a:xfrm rot="10800000" flipV="1">
            <a:off x="709465" y="1961863"/>
            <a:ext cx="3922089" cy="344311"/>
          </a:xfrm>
          <a:prstGeom prst="bentConnector2">
            <a:avLst/>
          </a:prstGeom>
          <a:ln w="38100">
            <a:solidFill>
              <a:schemeClr val="accent2">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cxnSp>
        <p:nvCxnSpPr>
          <p:cNvPr id="66" name="Düz Ok Bağlayıcısı 65"/>
          <p:cNvCxnSpPr/>
          <p:nvPr/>
        </p:nvCxnSpPr>
        <p:spPr>
          <a:xfrm flipV="1">
            <a:off x="4631554" y="1961863"/>
            <a:ext cx="0" cy="319313"/>
          </a:xfrm>
          <a:prstGeom prst="straightConnector1">
            <a:avLst/>
          </a:prstGeom>
          <a:ln w="38100">
            <a:solidFill>
              <a:schemeClr val="accent2">
                <a:lumMod val="75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sp>
        <p:nvSpPr>
          <p:cNvPr id="68" name="Metin kutusu 67"/>
          <p:cNvSpPr txBox="1"/>
          <p:nvPr/>
        </p:nvSpPr>
        <p:spPr>
          <a:xfrm>
            <a:off x="3675645" y="6044287"/>
            <a:ext cx="1164069" cy="461665"/>
          </a:xfrm>
          <a:prstGeom prst="rect">
            <a:avLst/>
          </a:prstGeom>
          <a:solidFill>
            <a:schemeClr val="accent6">
              <a:lumMod val="60000"/>
              <a:lumOff val="40000"/>
            </a:schemeClr>
          </a:solidFill>
          <a:ln w="38100">
            <a:solidFill>
              <a:srgbClr val="00B0F0"/>
            </a:solidFill>
          </a:ln>
        </p:spPr>
        <p:txBody>
          <a:bodyPr wrap="square" rtlCol="0">
            <a:spAutoFit/>
          </a:bodyPr>
          <a:lstStyle/>
          <a:p>
            <a:pPr lvl="0">
              <a:defRPr/>
            </a:pPr>
            <a:r>
              <a:rPr lang="tr-TR" sz="2400" b="1" noProof="0" dirty="0"/>
              <a:t>Uygun</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877304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1 Başlık"/>
          <p:cNvSpPr txBox="1">
            <a:spLocks/>
          </p:cNvSpPr>
          <p:nvPr/>
        </p:nvSpPr>
        <p:spPr>
          <a:xfrm>
            <a:off x="4932827" y="2540776"/>
            <a:ext cx="7037500" cy="1660934"/>
          </a:xfrm>
          <a:prstGeom prst="rect">
            <a:avLst/>
          </a:prstGeom>
        </p:spPr>
        <p:style>
          <a:lnRef idx="2">
            <a:schemeClr val="accent1"/>
          </a:lnRef>
          <a:fillRef idx="1">
            <a:schemeClr val="lt1"/>
          </a:fillRef>
          <a:effectRef idx="0">
            <a:schemeClr val="accent1"/>
          </a:effectRef>
          <a:fontRef idx="minor">
            <a:schemeClr val="dk1"/>
          </a:fontRef>
        </p:style>
        <p:txBody>
          <a:bodyPr vert="horz" lIns="68580" tIns="34290" rIns="68580" bIns="3429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defTabSz="685800">
              <a:defRPr/>
            </a:pPr>
            <a:r>
              <a:rPr lang="tr-TR" sz="3300" dirty="0">
                <a:solidFill>
                  <a:srgbClr val="FF0000"/>
                </a:solidFill>
                <a:latin typeface="Century Gothic" panose="020B0502020202020204"/>
              </a:rPr>
              <a:t>Ders Değerlendirme Raporu Hazırlama Kılavuzu</a:t>
            </a:r>
            <a:endParaRPr lang="tr-TR" sz="1500" dirty="0">
              <a:solidFill>
                <a:srgbClr val="FF0000"/>
              </a:solidFill>
              <a:latin typeface="Century Gothic" panose="020B0502020202020204"/>
            </a:endParaRPr>
          </a:p>
        </p:txBody>
      </p:sp>
      <p:sp>
        <p:nvSpPr>
          <p:cNvPr id="23" name="Dikdörtgen 22"/>
          <p:cNvSpPr/>
          <p:nvPr/>
        </p:nvSpPr>
        <p:spPr>
          <a:xfrm>
            <a:off x="5278581" y="5616563"/>
            <a:ext cx="6591993" cy="646331"/>
          </a:xfrm>
          <a:prstGeom prst="rect">
            <a:avLst/>
          </a:prstGeom>
          <a:solidFill>
            <a:schemeClr val="accent6">
              <a:lumMod val="40000"/>
              <a:lumOff val="60000"/>
            </a:schemeClr>
          </a:solidFill>
          <a:ln w="57150">
            <a:solidFill>
              <a:schemeClr val="accent2">
                <a:lumMod val="60000"/>
                <a:lumOff val="40000"/>
              </a:schemeClr>
            </a:solidFill>
          </a:ln>
        </p:spPr>
        <p:txBody>
          <a:bodyPr wrap="square">
            <a:spAutoFit/>
          </a:bodyPr>
          <a:lstStyle/>
          <a:p>
            <a:pPr defTabSz="685800">
              <a:defRPr/>
            </a:pPr>
            <a:r>
              <a:rPr lang="tr-TR" b="1" dirty="0">
                <a:solidFill>
                  <a:srgbClr val="000000"/>
                </a:solidFill>
                <a:latin typeface="Calibri" panose="020F0502020204030204" pitchFamily="34" charset="0"/>
              </a:rPr>
              <a:t>Prof. Dr. Yüksel ÖZDEMİR Kalite Koordinatörü</a:t>
            </a:r>
          </a:p>
          <a:p>
            <a:pPr defTabSz="685800">
              <a:defRPr/>
            </a:pPr>
            <a:r>
              <a:rPr lang="tr-TR" b="1" dirty="0">
                <a:solidFill>
                  <a:srgbClr val="000000"/>
                </a:solidFill>
                <a:latin typeface="Calibri" panose="020F0502020204030204" pitchFamily="34" charset="0"/>
              </a:rPr>
              <a:t>Doç. Dr. Özlem ÖZPAK AKKUŞ, Öğrenme ve Öğretme Koordinatörü</a:t>
            </a:r>
          </a:p>
        </p:txBody>
      </p:sp>
    </p:spTree>
    <p:extLst>
      <p:ext uri="{BB962C8B-B14F-4D97-AF65-F5344CB8AC3E}">
        <p14:creationId xmlns:p14="http://schemas.microsoft.com/office/powerpoint/2010/main" val="713813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248195" y="1382417"/>
            <a:ext cx="2952206" cy="830997"/>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Ders Değerlendirme Raporu neden Gerekli </a:t>
            </a:r>
          </a:p>
        </p:txBody>
      </p:sp>
      <p:graphicFrame>
        <p:nvGraphicFramePr>
          <p:cNvPr id="2" name="Diyagram 1"/>
          <p:cNvGraphicFramePr/>
          <p:nvPr>
            <p:extLst>
              <p:ext uri="{D42A27DB-BD31-4B8C-83A1-F6EECF244321}">
                <p14:modId xmlns:p14="http://schemas.microsoft.com/office/powerpoint/2010/main" val="3259417593"/>
              </p:ext>
            </p:extLst>
          </p:nvPr>
        </p:nvGraphicFramePr>
        <p:xfrm>
          <a:off x="0" y="2460568"/>
          <a:ext cx="11388436" cy="38107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97267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207819" y="1421560"/>
            <a:ext cx="8462356" cy="487506"/>
          </a:xfrm>
          <a:prstGeom prst="rect">
            <a:avLst/>
          </a:prstGeom>
          <a:solidFill>
            <a:schemeClr val="accent6">
              <a:lumMod val="40000"/>
              <a:lumOff val="60000"/>
            </a:schemeClr>
          </a:solidFill>
          <a:ln w="38100">
            <a:solidFill>
              <a:srgbClr val="FFC000"/>
            </a:solidFill>
          </a:ln>
        </p:spPr>
        <p:txBody>
          <a:bodyPr wrap="square" rtlCol="0">
            <a:spAutoFit/>
          </a:bodyPr>
          <a:lstStyle/>
          <a:p>
            <a:pPr algn="just">
              <a:lnSpc>
                <a:spcPct val="107000"/>
              </a:lnSpc>
              <a:spcAft>
                <a:spcPts val="800"/>
              </a:spcAft>
            </a:pPr>
            <a:r>
              <a:rPr lang="tr-TR" sz="2400" b="1" dirty="0">
                <a:latin typeface="Bahnschrift" panose="020B0502040204020203" pitchFamily="34" charset="0"/>
                <a:ea typeface="Calibri" panose="020F0502020204030204" pitchFamily="34" charset="0"/>
                <a:cs typeface="Times New Roman" panose="02020603050405020304" pitchFamily="18" charset="0"/>
              </a:rPr>
              <a:t>Eğitim Programının Amaçları  ile Program Çıktıları ilişkisi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o 1"/>
          <p:cNvGraphicFramePr>
            <a:graphicFrameLocks noGrp="1"/>
          </p:cNvGraphicFramePr>
          <p:nvPr>
            <p:extLst>
              <p:ext uri="{D42A27DB-BD31-4B8C-83A1-F6EECF244321}">
                <p14:modId xmlns:p14="http://schemas.microsoft.com/office/powerpoint/2010/main" val="1422142155"/>
              </p:ext>
            </p:extLst>
          </p:nvPr>
        </p:nvGraphicFramePr>
        <p:xfrm>
          <a:off x="450677" y="2009074"/>
          <a:ext cx="6482138" cy="4957517"/>
        </p:xfrm>
        <a:graphic>
          <a:graphicData uri="http://schemas.openxmlformats.org/drawingml/2006/table">
            <a:tbl>
              <a:tblPr firstRow="1" firstCol="1" bandRow="1"/>
              <a:tblGrid>
                <a:gridCol w="1080118">
                  <a:extLst>
                    <a:ext uri="{9D8B030D-6E8A-4147-A177-3AD203B41FA5}">
                      <a16:colId xmlns:a16="http://schemas.microsoft.com/office/drawing/2014/main" val="2033518777"/>
                    </a:ext>
                  </a:extLst>
                </a:gridCol>
                <a:gridCol w="1080118">
                  <a:extLst>
                    <a:ext uri="{9D8B030D-6E8A-4147-A177-3AD203B41FA5}">
                      <a16:colId xmlns:a16="http://schemas.microsoft.com/office/drawing/2014/main" val="3817681447"/>
                    </a:ext>
                  </a:extLst>
                </a:gridCol>
                <a:gridCol w="1080118">
                  <a:extLst>
                    <a:ext uri="{9D8B030D-6E8A-4147-A177-3AD203B41FA5}">
                      <a16:colId xmlns:a16="http://schemas.microsoft.com/office/drawing/2014/main" val="2616565273"/>
                    </a:ext>
                  </a:extLst>
                </a:gridCol>
                <a:gridCol w="1080118">
                  <a:extLst>
                    <a:ext uri="{9D8B030D-6E8A-4147-A177-3AD203B41FA5}">
                      <a16:colId xmlns:a16="http://schemas.microsoft.com/office/drawing/2014/main" val="1540528641"/>
                    </a:ext>
                  </a:extLst>
                </a:gridCol>
                <a:gridCol w="1080833">
                  <a:extLst>
                    <a:ext uri="{9D8B030D-6E8A-4147-A177-3AD203B41FA5}">
                      <a16:colId xmlns:a16="http://schemas.microsoft.com/office/drawing/2014/main" val="2071756292"/>
                    </a:ext>
                  </a:extLst>
                </a:gridCol>
                <a:gridCol w="1080833">
                  <a:extLst>
                    <a:ext uri="{9D8B030D-6E8A-4147-A177-3AD203B41FA5}">
                      <a16:colId xmlns:a16="http://schemas.microsoft.com/office/drawing/2014/main" val="68788935"/>
                    </a:ext>
                  </a:extLst>
                </a:gridCol>
              </a:tblGrid>
              <a:tr h="472786">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Program Çıktısı, PÇ</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EOA 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EOA 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EOA 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EOA 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EOA 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3100204128"/>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529216744"/>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780606172"/>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191028120"/>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065770669"/>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dirty="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268186037"/>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806327740"/>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603935013"/>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902151033"/>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dirty="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544281953"/>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10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x</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613683837"/>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793497716"/>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4102391740"/>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061066656"/>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083338709"/>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294883449"/>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182067145"/>
                  </a:ext>
                </a:extLst>
              </a:tr>
              <a:tr h="236394">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dirty="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779167538"/>
                  </a:ext>
                </a:extLst>
              </a:tr>
            </a:tbl>
          </a:graphicData>
        </a:graphic>
      </p:graphicFrame>
      <p:sp>
        <p:nvSpPr>
          <p:cNvPr id="3" name="Metin kutusu 2"/>
          <p:cNvSpPr txBox="1"/>
          <p:nvPr/>
        </p:nvSpPr>
        <p:spPr>
          <a:xfrm>
            <a:off x="7966364" y="3102837"/>
            <a:ext cx="3810000" cy="1384995"/>
          </a:xfrm>
          <a:prstGeom prst="rect">
            <a:avLst/>
          </a:prstGeom>
          <a:solidFill>
            <a:schemeClr val="accent6">
              <a:lumMod val="40000"/>
              <a:lumOff val="60000"/>
            </a:schemeClr>
          </a:solidFill>
        </p:spPr>
        <p:txBody>
          <a:bodyPr wrap="square" rtlCol="0">
            <a:spAutoFit/>
          </a:bodyPr>
          <a:lstStyle/>
          <a:p>
            <a:r>
              <a:rPr lang="tr-TR" sz="2800" u="sng" dirty="0">
                <a:solidFill>
                  <a:srgbClr val="000000"/>
                </a:solidFill>
                <a:latin typeface="Poppins"/>
                <a:hlinkClick r:id="rId3"/>
              </a:rPr>
              <a:t>TYYÇ Uyumu ve Müfredat Hazırlama Kılavuzu</a:t>
            </a:r>
            <a:endParaRPr lang="tr-TR" sz="2800" dirty="0"/>
          </a:p>
        </p:txBody>
      </p:sp>
    </p:spTree>
    <p:extLst>
      <p:ext uri="{BB962C8B-B14F-4D97-AF65-F5344CB8AC3E}">
        <p14:creationId xmlns:p14="http://schemas.microsoft.com/office/powerpoint/2010/main" val="1411906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207819" y="1421560"/>
            <a:ext cx="6334297" cy="487506"/>
          </a:xfrm>
          <a:prstGeom prst="rect">
            <a:avLst/>
          </a:prstGeom>
          <a:solidFill>
            <a:schemeClr val="accent6">
              <a:lumMod val="40000"/>
              <a:lumOff val="60000"/>
            </a:schemeClr>
          </a:solidFill>
          <a:ln w="38100">
            <a:solidFill>
              <a:srgbClr val="FFC000"/>
            </a:solidFill>
          </a:ln>
        </p:spPr>
        <p:txBody>
          <a:bodyPr wrap="square" rtlCol="0">
            <a:spAutoFit/>
          </a:bodyPr>
          <a:lstStyle/>
          <a:p>
            <a:pPr algn="just">
              <a:lnSpc>
                <a:spcPct val="107000"/>
              </a:lnSpc>
              <a:spcAft>
                <a:spcPts val="800"/>
              </a:spcAft>
            </a:pPr>
            <a:r>
              <a:rPr lang="tr-TR" sz="2400" b="1" dirty="0">
                <a:latin typeface="Bahnschrift" panose="020B0502040204020203" pitchFamily="34" charset="0"/>
                <a:ea typeface="Calibri" panose="020F0502020204030204" pitchFamily="34" charset="0"/>
                <a:cs typeface="Times New Roman" panose="02020603050405020304" pitchFamily="18" charset="0"/>
              </a:rPr>
              <a:t>Eğitim Müfredatı ile Program Çıktıları ilişkisi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o 2"/>
          <p:cNvGraphicFramePr>
            <a:graphicFrameLocks noGrp="1"/>
          </p:cNvGraphicFramePr>
          <p:nvPr>
            <p:extLst>
              <p:ext uri="{D42A27DB-BD31-4B8C-83A1-F6EECF244321}">
                <p14:modId xmlns:p14="http://schemas.microsoft.com/office/powerpoint/2010/main" val="3524152667"/>
              </p:ext>
            </p:extLst>
          </p:nvPr>
        </p:nvGraphicFramePr>
        <p:xfrm>
          <a:off x="207819" y="2067265"/>
          <a:ext cx="5991686" cy="4957517"/>
        </p:xfrm>
        <a:graphic>
          <a:graphicData uri="http://schemas.openxmlformats.org/drawingml/2006/table">
            <a:tbl>
              <a:tblPr firstRow="1" firstCol="1" bandRow="1"/>
              <a:tblGrid>
                <a:gridCol w="960045">
                  <a:extLst>
                    <a:ext uri="{9D8B030D-6E8A-4147-A177-3AD203B41FA5}">
                      <a16:colId xmlns:a16="http://schemas.microsoft.com/office/drawing/2014/main" val="2396404558"/>
                    </a:ext>
                  </a:extLst>
                </a:gridCol>
                <a:gridCol w="471427">
                  <a:extLst>
                    <a:ext uri="{9D8B030D-6E8A-4147-A177-3AD203B41FA5}">
                      <a16:colId xmlns:a16="http://schemas.microsoft.com/office/drawing/2014/main" val="2948760100"/>
                    </a:ext>
                  </a:extLst>
                </a:gridCol>
                <a:gridCol w="603665">
                  <a:extLst>
                    <a:ext uri="{9D8B030D-6E8A-4147-A177-3AD203B41FA5}">
                      <a16:colId xmlns:a16="http://schemas.microsoft.com/office/drawing/2014/main" val="83325413"/>
                    </a:ext>
                  </a:extLst>
                </a:gridCol>
                <a:gridCol w="774913">
                  <a:extLst>
                    <a:ext uri="{9D8B030D-6E8A-4147-A177-3AD203B41FA5}">
                      <a16:colId xmlns:a16="http://schemas.microsoft.com/office/drawing/2014/main" val="2406687884"/>
                    </a:ext>
                  </a:extLst>
                </a:gridCol>
                <a:gridCol w="542174">
                  <a:extLst>
                    <a:ext uri="{9D8B030D-6E8A-4147-A177-3AD203B41FA5}">
                      <a16:colId xmlns:a16="http://schemas.microsoft.com/office/drawing/2014/main" val="2648935347"/>
                    </a:ext>
                  </a:extLst>
                </a:gridCol>
                <a:gridCol w="697553">
                  <a:extLst>
                    <a:ext uri="{9D8B030D-6E8A-4147-A177-3AD203B41FA5}">
                      <a16:colId xmlns:a16="http://schemas.microsoft.com/office/drawing/2014/main" val="2661666917"/>
                    </a:ext>
                  </a:extLst>
                </a:gridCol>
                <a:gridCol w="647303">
                  <a:extLst>
                    <a:ext uri="{9D8B030D-6E8A-4147-A177-3AD203B41FA5}">
                      <a16:colId xmlns:a16="http://schemas.microsoft.com/office/drawing/2014/main" val="2802577471"/>
                    </a:ext>
                  </a:extLst>
                </a:gridCol>
                <a:gridCol w="647303">
                  <a:extLst>
                    <a:ext uri="{9D8B030D-6E8A-4147-A177-3AD203B41FA5}">
                      <a16:colId xmlns:a16="http://schemas.microsoft.com/office/drawing/2014/main" val="994733807"/>
                    </a:ext>
                  </a:extLst>
                </a:gridCol>
                <a:gridCol w="647303">
                  <a:extLst>
                    <a:ext uri="{9D8B030D-6E8A-4147-A177-3AD203B41FA5}">
                      <a16:colId xmlns:a16="http://schemas.microsoft.com/office/drawing/2014/main" val="2895941110"/>
                    </a:ext>
                  </a:extLst>
                </a:gridCol>
              </a:tblGrid>
              <a:tr h="460536">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Program Dersleri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 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4272256769"/>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4251849651"/>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61496237"/>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295218250"/>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617317477"/>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304554519"/>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6</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297383148"/>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4</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923295494"/>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8</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426108551"/>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2</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108528885"/>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Ders  10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828816313"/>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161872769"/>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dirty="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973555304"/>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dirty="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717523028"/>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187091321"/>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4072829645"/>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346230850"/>
                  </a:ext>
                </a:extLst>
              </a:tr>
              <a:tr h="230268">
                <a:tc>
                  <a:txBody>
                    <a:bodyPr/>
                    <a:lstStyle/>
                    <a:p>
                      <a:pPr algn="just">
                        <a:lnSpc>
                          <a:spcPct val="107000"/>
                        </a:lnSpc>
                        <a:spcAft>
                          <a:spcPts val="0"/>
                        </a:spcAft>
                      </a:pPr>
                      <a:r>
                        <a:rPr lang="tr-TR" sz="1600" b="1">
                          <a:effectLst/>
                          <a:latin typeface="Bahnschrift" panose="020B0502040204020203" pitchFamily="34" charset="0"/>
                          <a:ea typeface="Calibri" panose="020F0502020204030204" pitchFamily="34" charset="0"/>
                          <a:cs typeface="Times New Roman" panose="02020603050405020304" pitchFamily="18" charset="0"/>
                        </a:rPr>
                        <a:t>PÇn</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600" dirty="0">
                          <a:effectLst/>
                          <a:latin typeface="Bahnschrift" panose="020B0502040204020203" pitchFamily="34" charset="0"/>
                          <a:ea typeface="Calibri" panose="020F0502020204030204" pitchFamily="34" charset="0"/>
                          <a:cs typeface="Times New Roman" panose="02020603050405020304" pitchFamily="18" charset="0"/>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774721116"/>
                  </a:ext>
                </a:extLst>
              </a:tr>
            </a:tbl>
          </a:graphicData>
        </a:graphic>
      </p:graphicFrame>
      <p:sp>
        <p:nvSpPr>
          <p:cNvPr id="4" name="Dikdörtgen 3"/>
          <p:cNvSpPr/>
          <p:nvPr/>
        </p:nvSpPr>
        <p:spPr>
          <a:xfrm>
            <a:off x="7234845" y="3999864"/>
            <a:ext cx="2848495" cy="1988621"/>
          </a:xfrm>
          <a:prstGeom prst="rect">
            <a:avLst/>
          </a:prstGeom>
        </p:spPr>
        <p:txBody>
          <a:bodyPr wrap="square">
            <a:spAutoFit/>
          </a:bodyPr>
          <a:lstStyle/>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Her bir dersin program çıktılarına sağladığı katkı düzeyi; değer </a:t>
            </a:r>
          </a:p>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0-1 ise “1”, </a:t>
            </a:r>
          </a:p>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1,01-2 ise “2”, </a:t>
            </a:r>
          </a:p>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2,01-3 ise 3, </a:t>
            </a:r>
          </a:p>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3,01-4 ise “4”, </a:t>
            </a:r>
          </a:p>
          <a:p>
            <a:pPr algn="just">
              <a:lnSpc>
                <a:spcPct val="107000"/>
              </a:lnSpc>
              <a:spcAft>
                <a:spcPts val="800"/>
              </a:spcAft>
            </a:pPr>
            <a:r>
              <a:rPr lang="tr-TR" sz="1200" dirty="0">
                <a:latin typeface="Arial" panose="020B0604020202020204" pitchFamily="34" charset="0"/>
                <a:ea typeface="Calibri" panose="020F0502020204030204" pitchFamily="34" charset="0"/>
                <a:cs typeface="Times New Roman" panose="02020603050405020304" pitchFamily="18" charset="0"/>
              </a:rPr>
              <a:t>≥</a:t>
            </a:r>
            <a:r>
              <a:rPr lang="tr-TR" sz="1200" dirty="0">
                <a:latin typeface="Bahnschrift" panose="020B0502040204020203" pitchFamily="34" charset="0"/>
                <a:ea typeface="Calibri" panose="020F0502020204030204" pitchFamily="34" charset="0"/>
                <a:cs typeface="Times New Roman" panose="02020603050405020304" pitchFamily="18" charset="0"/>
              </a:rPr>
              <a:t>4,01 ise 5 olarak kabul edilmektedir</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6285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207819" y="1421560"/>
            <a:ext cx="6334297" cy="487506"/>
          </a:xfrm>
          <a:prstGeom prst="rect">
            <a:avLst/>
          </a:prstGeom>
          <a:solidFill>
            <a:schemeClr val="accent6">
              <a:lumMod val="40000"/>
              <a:lumOff val="60000"/>
            </a:schemeClr>
          </a:solidFill>
          <a:ln w="38100">
            <a:solidFill>
              <a:srgbClr val="FFC000"/>
            </a:solidFill>
          </a:ln>
        </p:spPr>
        <p:txBody>
          <a:bodyPr wrap="square" rtlCol="0">
            <a:spAutoFit/>
          </a:bodyPr>
          <a:lstStyle/>
          <a:p>
            <a:pPr algn="just">
              <a:lnSpc>
                <a:spcPct val="107000"/>
              </a:lnSpc>
              <a:spcAft>
                <a:spcPts val="800"/>
              </a:spcAft>
            </a:pPr>
            <a:r>
              <a:rPr lang="tr-TR" sz="2400" b="1" dirty="0">
                <a:latin typeface="Bahnschrift" panose="020B0502040204020203" pitchFamily="34" charset="0"/>
                <a:ea typeface="Calibri" panose="020F0502020204030204" pitchFamily="34" charset="0"/>
                <a:cs typeface="Times New Roman" panose="02020603050405020304" pitchFamily="18" charset="0"/>
              </a:rPr>
              <a:t>Ders Çıktıları ile Program Çıktıları ilişkisi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Dikdörtgen 3"/>
          <p:cNvSpPr/>
          <p:nvPr/>
        </p:nvSpPr>
        <p:spPr>
          <a:xfrm>
            <a:off x="8541789" y="4384422"/>
            <a:ext cx="2848495" cy="1988621"/>
          </a:xfrm>
          <a:prstGeom prst="rect">
            <a:avLst/>
          </a:prstGeom>
        </p:spPr>
        <p:txBody>
          <a:bodyPr wrap="square">
            <a:spAutoFit/>
          </a:bodyPr>
          <a:lstStyle/>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Her bir dersin program çıktılarına sağladığı katkı düzeyi; değer </a:t>
            </a:r>
          </a:p>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0-1 ise “1”, </a:t>
            </a:r>
          </a:p>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1,01-2 ise “2”, </a:t>
            </a:r>
          </a:p>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2,01-3 ise 3, </a:t>
            </a:r>
          </a:p>
          <a:p>
            <a:pPr algn="just">
              <a:lnSpc>
                <a:spcPct val="107000"/>
              </a:lnSpc>
              <a:spcAft>
                <a:spcPts val="800"/>
              </a:spcAft>
            </a:pPr>
            <a:r>
              <a:rPr lang="tr-TR" sz="1200" dirty="0">
                <a:latin typeface="Bahnschrift" panose="020B0502040204020203" pitchFamily="34" charset="0"/>
                <a:ea typeface="Calibri" panose="020F0502020204030204" pitchFamily="34" charset="0"/>
                <a:cs typeface="Times New Roman" panose="02020603050405020304" pitchFamily="18" charset="0"/>
              </a:rPr>
              <a:t>3,01-4 ise “4”, </a:t>
            </a:r>
          </a:p>
          <a:p>
            <a:pPr algn="just">
              <a:lnSpc>
                <a:spcPct val="107000"/>
              </a:lnSpc>
              <a:spcAft>
                <a:spcPts val="800"/>
              </a:spcAft>
            </a:pPr>
            <a:r>
              <a:rPr lang="tr-TR" sz="1200" dirty="0">
                <a:latin typeface="Arial" panose="020B0604020202020204" pitchFamily="34" charset="0"/>
                <a:ea typeface="Calibri" panose="020F0502020204030204" pitchFamily="34" charset="0"/>
                <a:cs typeface="Times New Roman" panose="02020603050405020304" pitchFamily="18" charset="0"/>
              </a:rPr>
              <a:t>≥</a:t>
            </a:r>
            <a:r>
              <a:rPr lang="tr-TR" sz="1200" dirty="0">
                <a:latin typeface="Bahnschrift" panose="020B0502040204020203" pitchFamily="34" charset="0"/>
                <a:ea typeface="Calibri" panose="020F0502020204030204" pitchFamily="34" charset="0"/>
                <a:cs typeface="Times New Roman" panose="02020603050405020304" pitchFamily="18" charset="0"/>
              </a:rPr>
              <a:t>4,01 ise 5 olarak kabul edilmektedir</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o 1"/>
          <p:cNvGraphicFramePr>
            <a:graphicFrameLocks noGrp="1"/>
          </p:cNvGraphicFramePr>
          <p:nvPr>
            <p:extLst>
              <p:ext uri="{D42A27DB-BD31-4B8C-83A1-F6EECF244321}">
                <p14:modId xmlns:p14="http://schemas.microsoft.com/office/powerpoint/2010/main" val="852012285"/>
              </p:ext>
            </p:extLst>
          </p:nvPr>
        </p:nvGraphicFramePr>
        <p:xfrm>
          <a:off x="299931" y="2117443"/>
          <a:ext cx="7023735" cy="3021823"/>
        </p:xfrm>
        <a:graphic>
          <a:graphicData uri="http://schemas.openxmlformats.org/drawingml/2006/table">
            <a:tbl>
              <a:tblPr firstRow="1" firstCol="1" bandRow="1"/>
              <a:tblGrid>
                <a:gridCol w="1125410">
                  <a:extLst>
                    <a:ext uri="{9D8B030D-6E8A-4147-A177-3AD203B41FA5}">
                      <a16:colId xmlns:a16="http://schemas.microsoft.com/office/drawing/2014/main" val="1048156004"/>
                    </a:ext>
                  </a:extLst>
                </a:gridCol>
                <a:gridCol w="552629">
                  <a:extLst>
                    <a:ext uri="{9D8B030D-6E8A-4147-A177-3AD203B41FA5}">
                      <a16:colId xmlns:a16="http://schemas.microsoft.com/office/drawing/2014/main" val="2244452129"/>
                    </a:ext>
                  </a:extLst>
                </a:gridCol>
                <a:gridCol w="707644">
                  <a:extLst>
                    <a:ext uri="{9D8B030D-6E8A-4147-A177-3AD203B41FA5}">
                      <a16:colId xmlns:a16="http://schemas.microsoft.com/office/drawing/2014/main" val="2528485311"/>
                    </a:ext>
                  </a:extLst>
                </a:gridCol>
                <a:gridCol w="908388">
                  <a:extLst>
                    <a:ext uri="{9D8B030D-6E8A-4147-A177-3AD203B41FA5}">
                      <a16:colId xmlns:a16="http://schemas.microsoft.com/office/drawing/2014/main" val="1594157622"/>
                    </a:ext>
                  </a:extLst>
                </a:gridCol>
                <a:gridCol w="635562">
                  <a:extLst>
                    <a:ext uri="{9D8B030D-6E8A-4147-A177-3AD203B41FA5}">
                      <a16:colId xmlns:a16="http://schemas.microsoft.com/office/drawing/2014/main" val="2697662648"/>
                    </a:ext>
                  </a:extLst>
                </a:gridCol>
                <a:gridCol w="817705">
                  <a:extLst>
                    <a:ext uri="{9D8B030D-6E8A-4147-A177-3AD203B41FA5}">
                      <a16:colId xmlns:a16="http://schemas.microsoft.com/office/drawing/2014/main" val="2842244673"/>
                    </a:ext>
                  </a:extLst>
                </a:gridCol>
                <a:gridCol w="758799">
                  <a:extLst>
                    <a:ext uri="{9D8B030D-6E8A-4147-A177-3AD203B41FA5}">
                      <a16:colId xmlns:a16="http://schemas.microsoft.com/office/drawing/2014/main" val="2133395586"/>
                    </a:ext>
                  </a:extLst>
                </a:gridCol>
                <a:gridCol w="758799">
                  <a:extLst>
                    <a:ext uri="{9D8B030D-6E8A-4147-A177-3AD203B41FA5}">
                      <a16:colId xmlns:a16="http://schemas.microsoft.com/office/drawing/2014/main" val="4237136538"/>
                    </a:ext>
                  </a:extLst>
                </a:gridCol>
                <a:gridCol w="758799">
                  <a:extLst>
                    <a:ext uri="{9D8B030D-6E8A-4147-A177-3AD203B41FA5}">
                      <a16:colId xmlns:a16="http://schemas.microsoft.com/office/drawing/2014/main" val="720356117"/>
                    </a:ext>
                  </a:extLst>
                </a:gridCol>
              </a:tblGrid>
              <a:tr h="431689">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Ders Çıktısı</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PÇ 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PÇ 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PÇ 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PÇ 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b="1" dirty="0">
                          <a:effectLst/>
                          <a:latin typeface="Bahnschrift" panose="020B0502040204020203" pitchFamily="34" charset="0"/>
                          <a:ea typeface="Calibri" panose="020F0502020204030204" pitchFamily="34" charset="0"/>
                          <a:cs typeface="Times New Roman" panose="02020603050405020304" pitchFamily="18" charset="0"/>
                        </a:rPr>
                        <a:t>PÇ 5</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PÇ 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PÇ 7</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PÇ n</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664143372"/>
                  </a:ext>
                </a:extLst>
              </a:tr>
              <a:tr h="431689">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DÇ  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dirty="0">
                          <a:effectLst/>
                          <a:latin typeface="Bahnschrift" panose="020B0502040204020203" pitchFamily="34" charset="0"/>
                          <a:ea typeface="Calibri" panose="020F0502020204030204" pitchFamily="34" charset="0"/>
                          <a:cs typeface="Times New Roman" panose="02020603050405020304" pitchFamily="18" charset="0"/>
                        </a:rPr>
                        <a:t>2</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114548068"/>
                  </a:ext>
                </a:extLst>
              </a:tr>
              <a:tr h="431689">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DÇ  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4137590835"/>
                  </a:ext>
                </a:extLst>
              </a:tr>
              <a:tr h="431689">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DÇ 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633652586"/>
                  </a:ext>
                </a:extLst>
              </a:tr>
              <a:tr h="431689">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DÇ  4</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407818352"/>
                  </a:ext>
                </a:extLst>
              </a:tr>
              <a:tr h="431689">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DÇ 5</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2</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832951981"/>
                  </a:ext>
                </a:extLst>
              </a:tr>
              <a:tr h="431689">
                <a:tc>
                  <a:txBody>
                    <a:bodyPr/>
                    <a:lstStyle/>
                    <a:p>
                      <a:pPr algn="just">
                        <a:lnSpc>
                          <a:spcPct val="107000"/>
                        </a:lnSpc>
                        <a:spcAft>
                          <a:spcPts val="0"/>
                        </a:spcAft>
                      </a:pPr>
                      <a:r>
                        <a:rPr lang="tr-TR" sz="1200" b="1">
                          <a:effectLst/>
                          <a:latin typeface="Bahnschrift" panose="020B0502040204020203" pitchFamily="34" charset="0"/>
                          <a:ea typeface="Calibri" panose="020F0502020204030204" pitchFamily="34" charset="0"/>
                          <a:cs typeface="Times New Roman" panose="02020603050405020304" pitchFamily="18" charset="0"/>
                        </a:rPr>
                        <a:t>DÇ  6</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1</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3</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ctr">
                        <a:lnSpc>
                          <a:spcPct val="107000"/>
                        </a:lnSpc>
                        <a:spcAft>
                          <a:spcPts val="0"/>
                        </a:spcAft>
                      </a:pPr>
                      <a:r>
                        <a:rPr lang="tr-TR" sz="1200" dirty="0">
                          <a:effectLst/>
                          <a:latin typeface="Bahnschrift" panose="020B0502040204020203" pitchFamily="34" charset="0"/>
                          <a:ea typeface="Calibri" panose="020F0502020204030204" pitchFamily="34" charset="0"/>
                          <a:cs typeface="Times New Roman" panose="02020603050405020304" pitchFamily="18" charset="0"/>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373413562"/>
                  </a:ext>
                </a:extLst>
              </a:tr>
            </a:tbl>
          </a:graphicData>
        </a:graphic>
      </p:graphicFrame>
      <p:sp>
        <p:nvSpPr>
          <p:cNvPr id="6" name="Rectangle 1"/>
          <p:cNvSpPr>
            <a:spLocks noChangeArrowheads="1"/>
          </p:cNvSpPr>
          <p:nvPr/>
        </p:nvSpPr>
        <p:spPr bwMode="auto">
          <a:xfrm>
            <a:off x="3219450" y="33162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7" name="Metin kutusu 6"/>
          <p:cNvSpPr txBox="1"/>
          <p:nvPr/>
        </p:nvSpPr>
        <p:spPr>
          <a:xfrm>
            <a:off x="8415453" y="2161415"/>
            <a:ext cx="2449897" cy="372731"/>
          </a:xfrm>
          <a:prstGeom prst="rect">
            <a:avLst/>
          </a:prstGeom>
          <a:solidFill>
            <a:schemeClr val="accent6">
              <a:lumMod val="40000"/>
              <a:lumOff val="60000"/>
            </a:schemeClr>
          </a:solidFill>
          <a:ln w="38100">
            <a:solidFill>
              <a:srgbClr val="FFC000"/>
            </a:solidFill>
          </a:ln>
        </p:spPr>
        <p:txBody>
          <a:bodyPr wrap="square" rtlCol="0">
            <a:spAutoFit/>
          </a:bodyPr>
          <a:lstStyle/>
          <a:p>
            <a:pPr algn="just">
              <a:lnSpc>
                <a:spcPct val="107000"/>
              </a:lnSpc>
              <a:spcAft>
                <a:spcPts val="800"/>
              </a:spcAft>
            </a:pPr>
            <a:r>
              <a:rPr lang="tr-TR" b="1" dirty="0">
                <a:latin typeface="Bahnschrift" panose="020B0502040204020203" pitchFamily="34" charset="0"/>
                <a:ea typeface="Calibri" panose="020F0502020204030204" pitchFamily="34" charset="0"/>
                <a:cs typeface="Times New Roman" panose="02020603050405020304" pitchFamily="18" charset="0"/>
              </a:rPr>
              <a:t>Bologna Bilgi Paketi</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Resim 7"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7327" y="2635483"/>
            <a:ext cx="4496073" cy="1361609"/>
          </a:xfrm>
          <a:prstGeom prst="rect">
            <a:avLst/>
          </a:prstGeom>
          <a:ln w="38100">
            <a:solidFill>
              <a:schemeClr val="accent1"/>
            </a:solidFill>
          </a:ln>
        </p:spPr>
      </p:pic>
      <p:sp>
        <p:nvSpPr>
          <p:cNvPr id="3" name="Metin kutusu 2"/>
          <p:cNvSpPr txBox="1"/>
          <p:nvPr/>
        </p:nvSpPr>
        <p:spPr>
          <a:xfrm>
            <a:off x="637309" y="5694218"/>
            <a:ext cx="6428509" cy="954107"/>
          </a:xfrm>
          <a:prstGeom prst="rect">
            <a:avLst/>
          </a:prstGeom>
          <a:solidFill>
            <a:schemeClr val="accent6">
              <a:lumMod val="40000"/>
              <a:lumOff val="60000"/>
            </a:schemeClr>
          </a:solidFill>
        </p:spPr>
        <p:txBody>
          <a:bodyPr wrap="square" rtlCol="0">
            <a:spAutoFit/>
          </a:bodyPr>
          <a:lstStyle/>
          <a:p>
            <a:r>
              <a:rPr lang="tr-TR" sz="2800" u="sng" dirty="0">
                <a:solidFill>
                  <a:srgbClr val="000000"/>
                </a:solidFill>
                <a:latin typeface="Poppins"/>
                <a:hlinkClick r:id="rId4"/>
              </a:rPr>
              <a:t>Ders Öğrenme Çıktıları Hazırlama Kılavuzu</a:t>
            </a:r>
            <a:endParaRPr lang="tr-TR" sz="2800" dirty="0"/>
          </a:p>
        </p:txBody>
      </p:sp>
    </p:spTree>
    <p:extLst>
      <p:ext uri="{BB962C8B-B14F-4D97-AF65-F5344CB8AC3E}">
        <p14:creationId xmlns:p14="http://schemas.microsoft.com/office/powerpoint/2010/main" val="1007001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207819" y="1421560"/>
            <a:ext cx="6334297" cy="466281"/>
          </a:xfrm>
          <a:prstGeom prst="rect">
            <a:avLst/>
          </a:prstGeom>
          <a:solidFill>
            <a:schemeClr val="accent6">
              <a:lumMod val="40000"/>
              <a:lumOff val="60000"/>
            </a:schemeClr>
          </a:solidFill>
          <a:ln w="38100">
            <a:solidFill>
              <a:srgbClr val="FFC000"/>
            </a:solidFill>
          </a:ln>
        </p:spPr>
        <p:txBody>
          <a:bodyPr wrap="square" rtlCol="0">
            <a:spAutoFit/>
          </a:bodyPr>
          <a:lstStyle/>
          <a:p>
            <a:pPr algn="just">
              <a:lnSpc>
                <a:spcPct val="107000"/>
              </a:lnSpc>
              <a:spcAft>
                <a:spcPts val="800"/>
              </a:spcAft>
            </a:pPr>
            <a:r>
              <a:rPr lang="tr-TR" sz="2400" b="1" dirty="0">
                <a:latin typeface="Bahnschrift" panose="020B0502040204020203" pitchFamily="34" charset="0"/>
                <a:ea typeface="Calibri" panose="020F0502020204030204" pitchFamily="34" charset="0"/>
                <a:cs typeface="Times New Roman" panose="02020603050405020304" pitchFamily="18" charset="0"/>
              </a:rPr>
              <a:t>Ders Değerlendirme Raporu</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1"/>
          <p:cNvSpPr>
            <a:spLocks noChangeArrowheads="1"/>
          </p:cNvSpPr>
          <p:nvPr/>
        </p:nvSpPr>
        <p:spPr bwMode="auto">
          <a:xfrm>
            <a:off x="3219450" y="33162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3" name="Dikdörtgen 2"/>
          <p:cNvSpPr/>
          <p:nvPr/>
        </p:nvSpPr>
        <p:spPr>
          <a:xfrm>
            <a:off x="171449" y="2103307"/>
            <a:ext cx="11859683" cy="4031681"/>
          </a:xfrm>
          <a:prstGeom prst="rect">
            <a:avLst/>
          </a:prstGeom>
        </p:spPr>
        <p:txBody>
          <a:bodyPr wrap="square">
            <a:spAutoFit/>
          </a:bodyPr>
          <a:lstStyle/>
          <a:p>
            <a:pPr algn="just">
              <a:lnSpc>
                <a:spcPct val="107000"/>
              </a:lnSpc>
              <a:spcAft>
                <a:spcPts val="800"/>
              </a:spcAft>
            </a:pPr>
            <a:r>
              <a:rPr lang="tr-TR" dirty="0">
                <a:latin typeface="Bahnschrift" panose="020B0502040204020203" pitchFamily="34" charset="0"/>
                <a:ea typeface="Calibri" panose="020F0502020204030204" pitchFamily="34" charset="0"/>
                <a:cs typeface="Times New Roman" panose="02020603050405020304" pitchFamily="18" charset="0"/>
              </a:rPr>
              <a:t>Ders Değerlendirme Raporu, Dersin Çıktılarına ulaşılmasının değerlendirilmesinde önemli bir göstergesidir. Raporda ders kapsamında öğretim yöntem ve teknikleri, ölçme ve değerlendirme teknikleri, dersin içeriği kapsamında yapılacak iyileştirmelere kanıt oluşturmasını sağlamaktadır. Program bazında Eğitim-Öğretim amaçlarına ve Program Çıktılarına ulaşılmasının ölçülmesine katkı sağlamaktadır. Ders Değerlendirme Raporunda</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tr-TR" dirty="0">
                <a:latin typeface="Bahnschrift" panose="020B0502040204020203" pitchFamily="34" charset="0"/>
                <a:ea typeface="Calibri" panose="020F0502020204030204" pitchFamily="34" charset="0"/>
                <a:cs typeface="Times New Roman" panose="02020603050405020304" pitchFamily="18" charset="0"/>
              </a:rPr>
              <a:t>Ders materyalleri, Derse katılım, Ders araç ve gereçleri varsa laboratuvar/uygulama hakkında bilgilendirme</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tr-TR" dirty="0">
                <a:latin typeface="Bahnschrift" panose="020B0502040204020203" pitchFamily="34" charset="0"/>
                <a:ea typeface="Calibri" panose="020F0502020204030204" pitchFamily="34" charset="0"/>
                <a:cs typeface="Times New Roman" panose="02020603050405020304" pitchFamily="18" charset="0"/>
              </a:rPr>
              <a:t>Eğitim programında yer alan derslerde öğrenme çıktılarına uygun çeşitli öğretim yöntem ve teknikleri</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tr-TR" dirty="0">
                <a:latin typeface="Bahnschrift" panose="020B0502040204020203" pitchFamily="34" charset="0"/>
                <a:ea typeface="Calibri" panose="020F0502020204030204" pitchFamily="34" charset="0"/>
                <a:cs typeface="Times New Roman" panose="02020603050405020304" pitchFamily="18" charset="0"/>
              </a:rPr>
              <a:t>Öğrencinin dersin öğrenme çıktılarına ulaşma düzeyi, ölçme ve değerlendirme sisteminde belirtilen (sınav, kısa sınav, ödev, proje vb.) yöntemler</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tr-TR" dirty="0">
                <a:latin typeface="Bahnschrift" panose="020B0502040204020203" pitchFamily="34" charset="0"/>
                <a:ea typeface="Calibri" panose="020F0502020204030204" pitchFamily="34" charset="0"/>
                <a:cs typeface="Times New Roman" panose="02020603050405020304" pitchFamily="18" charset="0"/>
              </a:rPr>
              <a:t>Öğrencinin dersin öğrenme çıktılarına ulaşma düzeyi, ölçme ve değerlendirme sisteminde belirtilen (sınav, kısa sınav, ödev, proje vb.) yöntemleri, Program Çıktısı İlişkisi ve Katkısı</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tr-TR" dirty="0">
                <a:latin typeface="Bahnschrift" panose="020B0502040204020203" pitchFamily="34" charset="0"/>
                <a:ea typeface="Calibri" panose="020F0502020204030204" pitchFamily="34" charset="0"/>
                <a:cs typeface="Times New Roman" panose="02020603050405020304" pitchFamily="18" charset="0"/>
              </a:rPr>
              <a:t>Ders Bazında Başar Düzeylerinin ölçülmesi</a:t>
            </a:r>
            <a:endParaRPr lang="tr-TR"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pPr>
            <a:r>
              <a:rPr lang="tr-TR" dirty="0">
                <a:latin typeface="Bahnschrift" panose="020B0502040204020203" pitchFamily="34" charset="0"/>
                <a:ea typeface="Calibri" panose="020F0502020204030204" pitchFamily="34" charset="0"/>
                <a:cs typeface="Times New Roman" panose="02020603050405020304" pitchFamily="18" charset="0"/>
              </a:rPr>
              <a:t>Program Çıktılarına ulaşılma ve Başarı düzeyinin değerlendirilmesi ve eylem planlarının oluşturulması</a:t>
            </a:r>
            <a:endParaRPr lang="tr-TR"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00083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207819" y="1421560"/>
            <a:ext cx="4447308"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Değerlendirme</a:t>
            </a:r>
          </a:p>
        </p:txBody>
      </p:sp>
      <p:sp>
        <p:nvSpPr>
          <p:cNvPr id="3" name="Metin kutusu 2"/>
          <p:cNvSpPr txBox="1"/>
          <p:nvPr/>
        </p:nvSpPr>
        <p:spPr>
          <a:xfrm>
            <a:off x="207819" y="2030359"/>
            <a:ext cx="8337665" cy="369332"/>
          </a:xfrm>
          <a:prstGeom prst="rect">
            <a:avLst/>
          </a:prstGeom>
          <a:noFill/>
          <a:ln w="38100">
            <a:solidFill>
              <a:srgbClr val="FFC000"/>
            </a:solidFill>
          </a:ln>
        </p:spPr>
        <p:txBody>
          <a:bodyPr wrap="square" rtlCol="0">
            <a:spAutoFit/>
          </a:bodyPr>
          <a:lstStyle/>
          <a:p>
            <a:pPr lvl="0"/>
            <a:r>
              <a:rPr lang="tr-TR" b="1" dirty="0"/>
              <a:t>Öğrenci Sayıları ve Başarı düzeyleri (Final ve Bütünleme Detaylı Not Çizelgesine göre)</a:t>
            </a:r>
            <a:endParaRPr lang="tr-TR" dirty="0"/>
          </a:p>
        </p:txBody>
      </p:sp>
      <p:graphicFrame>
        <p:nvGraphicFramePr>
          <p:cNvPr id="2" name="Tablo 1"/>
          <p:cNvGraphicFramePr>
            <a:graphicFrameLocks noGrp="1"/>
          </p:cNvGraphicFramePr>
          <p:nvPr>
            <p:extLst>
              <p:ext uri="{D42A27DB-BD31-4B8C-83A1-F6EECF244321}">
                <p14:modId xmlns:p14="http://schemas.microsoft.com/office/powerpoint/2010/main" val="1654120870"/>
              </p:ext>
            </p:extLst>
          </p:nvPr>
        </p:nvGraphicFramePr>
        <p:xfrm>
          <a:off x="468917" y="2698776"/>
          <a:ext cx="9331787" cy="3352887"/>
        </p:xfrm>
        <a:graphic>
          <a:graphicData uri="http://schemas.openxmlformats.org/drawingml/2006/table">
            <a:tbl>
              <a:tblPr firstRow="1" firstCol="1" bandRow="1"/>
              <a:tblGrid>
                <a:gridCol w="7849323">
                  <a:extLst>
                    <a:ext uri="{9D8B030D-6E8A-4147-A177-3AD203B41FA5}">
                      <a16:colId xmlns:a16="http://schemas.microsoft.com/office/drawing/2014/main" val="1303932781"/>
                    </a:ext>
                  </a:extLst>
                </a:gridCol>
                <a:gridCol w="1482464">
                  <a:extLst>
                    <a:ext uri="{9D8B030D-6E8A-4147-A177-3AD203B41FA5}">
                      <a16:colId xmlns:a16="http://schemas.microsoft.com/office/drawing/2014/main" val="835828622"/>
                    </a:ext>
                  </a:extLst>
                </a:gridCol>
              </a:tblGrid>
              <a:tr h="609615">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 </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a:effectLst/>
                          <a:latin typeface="Times New Roman" panose="02020603050405020304" pitchFamily="18" charset="0"/>
                          <a:ea typeface="Times New Roman" panose="02020603050405020304" pitchFamily="18" charset="0"/>
                        </a:rPr>
                        <a:t>SAYI</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2578571"/>
                  </a:ext>
                </a:extLst>
              </a:tr>
              <a:tr h="304808">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Derse kayıtlı öğrenci sayısı(a)</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a:effectLst/>
                          <a:latin typeface="Times New Roman" panose="02020603050405020304" pitchFamily="18" charset="0"/>
                          <a:ea typeface="Times New Roman" panose="02020603050405020304" pitchFamily="18" charset="0"/>
                        </a:rPr>
                        <a:t> </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8820501"/>
                  </a:ext>
                </a:extLst>
              </a:tr>
              <a:tr h="304808">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Dersin Yarıyıl sonu sınavına katılan öğrenci sayısı(b)</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a:effectLst/>
                          <a:latin typeface="Times New Roman" panose="02020603050405020304" pitchFamily="18" charset="0"/>
                          <a:ea typeface="Times New Roman" panose="02020603050405020304" pitchFamily="18" charset="0"/>
                        </a:rPr>
                        <a:t> </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9768054"/>
                  </a:ext>
                </a:extLst>
              </a:tr>
              <a:tr h="304808">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Dersi başarmayan öğrenci sayısı (FF)(c)</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a:effectLst/>
                          <a:latin typeface="Times New Roman" panose="02020603050405020304" pitchFamily="18" charset="0"/>
                          <a:ea typeface="Times New Roman" panose="02020603050405020304" pitchFamily="18" charset="0"/>
                        </a:rPr>
                        <a:t> </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8826245"/>
                  </a:ext>
                </a:extLst>
              </a:tr>
              <a:tr h="304808">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Dersi şartlı başarılı olarak başaran öğrenci Sayısı (DD ve DC)(d)</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a:effectLst/>
                          <a:latin typeface="Times New Roman" panose="02020603050405020304" pitchFamily="18" charset="0"/>
                          <a:ea typeface="Times New Roman" panose="02020603050405020304" pitchFamily="18" charset="0"/>
                        </a:rPr>
                        <a:t> </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745230"/>
                  </a:ext>
                </a:extLst>
              </a:tr>
              <a:tr h="304808">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Dersi başaran öğrenci sayısı (CC, CB, BB, BA, AA)(e)</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a:effectLst/>
                          <a:latin typeface="Times New Roman" panose="02020603050405020304" pitchFamily="18" charset="0"/>
                          <a:ea typeface="Times New Roman" panose="02020603050405020304" pitchFamily="18" charset="0"/>
                        </a:rPr>
                        <a:t> </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4897673"/>
                  </a:ext>
                </a:extLst>
              </a:tr>
              <a:tr h="304808">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Dersi  Başarı Oranı, DBO [(e+f)/b]*100</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a:effectLst/>
                          <a:latin typeface="Times New Roman" panose="02020603050405020304" pitchFamily="18" charset="0"/>
                          <a:ea typeface="Times New Roman" panose="02020603050405020304" pitchFamily="18" charset="0"/>
                        </a:rPr>
                        <a:t> </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3315496"/>
                  </a:ext>
                </a:extLst>
              </a:tr>
              <a:tr h="304808">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Dersin Ham Not Ortalaması , DHNO</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tc>
                  <a:txBody>
                    <a:bodyPr/>
                    <a:lstStyle/>
                    <a:p>
                      <a:pPr marL="457200" algn="ctr">
                        <a:lnSpc>
                          <a:spcPct val="107000"/>
                        </a:lnSpc>
                        <a:spcAft>
                          <a:spcPts val="0"/>
                        </a:spcAft>
                      </a:pPr>
                      <a:r>
                        <a:rPr lang="tr-TR" sz="1800" dirty="0">
                          <a:effectLst/>
                          <a:latin typeface="Times New Roman" panose="02020603050405020304" pitchFamily="18" charset="0"/>
                          <a:ea typeface="Times New Roman" panose="02020603050405020304" pitchFamily="18" charset="0"/>
                        </a:rPr>
                        <a:t> </a:t>
                      </a:r>
                      <a:endParaRPr lang="tr-TR"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870843440"/>
                  </a:ext>
                </a:extLst>
              </a:tr>
              <a:tr h="304808">
                <a:tc>
                  <a:txBody>
                    <a:bodyPr/>
                    <a:lstStyle/>
                    <a:p>
                      <a:pPr marL="457200" algn="l">
                        <a:lnSpc>
                          <a:spcPct val="107000"/>
                        </a:lnSpc>
                        <a:spcAft>
                          <a:spcPts val="0"/>
                        </a:spcAft>
                      </a:pPr>
                      <a:r>
                        <a:rPr lang="tr-TR" sz="1800">
                          <a:effectLst/>
                          <a:latin typeface="Times New Roman" panose="02020603050405020304" pitchFamily="18" charset="0"/>
                          <a:ea typeface="Times New Roman" panose="02020603050405020304" pitchFamily="18" charset="0"/>
                        </a:rPr>
                        <a:t>Dersin Ham Nota Karşılık Gelen Harf Notu Katsayısı(f)</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a:effectLst/>
                          <a:latin typeface="Times New Roman" panose="02020603050405020304" pitchFamily="18" charset="0"/>
                          <a:ea typeface="Times New Roman" panose="02020603050405020304" pitchFamily="18" charset="0"/>
                        </a:rPr>
                        <a:t> </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2556546"/>
                  </a:ext>
                </a:extLst>
              </a:tr>
              <a:tr h="304808">
                <a:tc>
                  <a:txBody>
                    <a:bodyPr/>
                    <a:lstStyle/>
                    <a:p>
                      <a:pPr marL="457200" algn="l">
                        <a:lnSpc>
                          <a:spcPct val="107000"/>
                        </a:lnSpc>
                        <a:spcAft>
                          <a:spcPts val="0"/>
                        </a:spcAft>
                      </a:pPr>
                      <a:r>
                        <a:rPr lang="tr-TR" sz="1800">
                          <a:effectLst/>
                          <a:latin typeface="Cambria Math" panose="02040503050406030204" pitchFamily="18" charset="0"/>
                          <a:ea typeface="Times New Roman" panose="02020603050405020304" pitchFamily="18" charset="0"/>
                          <a:cs typeface="Cambria Math" panose="02040503050406030204" pitchFamily="18" charset="0"/>
                        </a:rPr>
                        <a:t>𝐻𝑎𝑟𝑓 𝑁𝑜𝑡𝑢𝑛𝑎 𝐺ö𝑟𝑒 𝐴ğ𝚤𝑟𝑙𝚤𝑘𝑙𝑎𝑛𝑑𝚤𝑟𝚤𝑙𝑚𝚤ş 𝐵𝑎ş𝑎𝑟𝚤 𝑂𝑟𝑎𝑛𝚤(𝐷𝐻𝐵𝑂) (f/4]</a:t>
                      </a:r>
                      <a:endParaRPr lang="tr-TR" sz="18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800" dirty="0">
                          <a:effectLst/>
                          <a:latin typeface="Times New Roman" panose="02020603050405020304" pitchFamily="18" charset="0"/>
                          <a:ea typeface="Times New Roman" panose="02020603050405020304" pitchFamily="18" charset="0"/>
                        </a:rPr>
                        <a:t> </a:t>
                      </a:r>
                      <a:endParaRPr lang="tr-TR"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4426315"/>
                  </a:ext>
                </a:extLst>
              </a:tr>
            </a:tbl>
          </a:graphicData>
        </a:graphic>
      </p:graphicFrame>
    </p:spTree>
    <p:extLst>
      <p:ext uri="{BB962C8B-B14F-4D97-AF65-F5344CB8AC3E}">
        <p14:creationId xmlns:p14="http://schemas.microsoft.com/office/powerpoint/2010/main" val="4098830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Resim 2"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378" y="1716067"/>
            <a:ext cx="12026404" cy="1576183"/>
          </a:xfrm>
          <a:prstGeom prst="rect">
            <a:avLst/>
          </a:prstGeom>
        </p:spPr>
      </p:pic>
      <p:pic>
        <p:nvPicPr>
          <p:cNvPr id="4" name="Resim 3" descr="Ekran Kırpm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378" y="3401425"/>
            <a:ext cx="6749780" cy="3248496"/>
          </a:xfrm>
          <a:prstGeom prst="rect">
            <a:avLst/>
          </a:prstGeom>
        </p:spPr>
      </p:pic>
      <p:sp>
        <p:nvSpPr>
          <p:cNvPr id="5" name="Metin kutusu 4"/>
          <p:cNvSpPr txBox="1"/>
          <p:nvPr/>
        </p:nvSpPr>
        <p:spPr>
          <a:xfrm>
            <a:off x="-1" y="1254402"/>
            <a:ext cx="6159732"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Ders</a:t>
            </a: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 Ham Notun (DHNO) Belirlenmesi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Metin kutusu 5"/>
          <p:cNvSpPr txBox="1"/>
          <p:nvPr/>
        </p:nvSpPr>
        <p:spPr>
          <a:xfrm>
            <a:off x="7293955" y="4008254"/>
            <a:ext cx="4249652" cy="1569660"/>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Ders</a:t>
            </a: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 Ham Notu (DHNO), Final veya Bütünleme sonrasında ÖBS de Detaylı Not Çizelgesi verilerinden hesaplanır</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001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6066598" cy="830997"/>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rPr>
              <a:t>Ders</a:t>
            </a: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 Ham Notuna (DHNO) Karşılık Gelen Harf Notu Katsayısının Belirlenmesi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Metin kutusu 6"/>
          <p:cNvSpPr txBox="1"/>
          <p:nvPr/>
        </p:nvSpPr>
        <p:spPr>
          <a:xfrm>
            <a:off x="93133" y="5868735"/>
            <a:ext cx="6282267" cy="830997"/>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DHNO</a:t>
            </a:r>
            <a:r>
              <a:rPr lang="tr-TR" sz="2400" dirty="0">
                <a:solidFill>
                  <a:prstClr val="black"/>
                </a:solidFill>
                <a:latin typeface="Calibri" panose="020F0502020204030204"/>
              </a:rPr>
              <a:t> </a:t>
            </a: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 Karşılık Gelen Harf Notu Katsayısı Tablodan bulunur, DHNO 68 ise </a:t>
            </a:r>
            <a:r>
              <a:rPr lang="tr-TR" sz="2400" dirty="0">
                <a:solidFill>
                  <a:prstClr val="black"/>
                </a:solidFill>
                <a:latin typeface="Calibri" panose="020F0502020204030204"/>
              </a:rPr>
              <a:t>K</a:t>
            </a:r>
            <a:r>
              <a:rPr kumimoji="0" lang="tr-TR" sz="2400" b="0" i="0" u="none" strike="noStrike" kern="1200" cap="none" spc="0" normalizeH="0" noProof="0" dirty="0" err="1">
                <a:ln>
                  <a:noFill/>
                </a:ln>
                <a:solidFill>
                  <a:prstClr val="black"/>
                </a:solidFill>
                <a:effectLst/>
                <a:uLnTx/>
                <a:uFillTx/>
                <a:latin typeface="Calibri" panose="020F0502020204030204"/>
                <a:ea typeface="+mn-ea"/>
                <a:cs typeface="+mn-cs"/>
              </a:rPr>
              <a:t>atsayı</a:t>
            </a:r>
            <a:r>
              <a:rPr lang="tr-TR" sz="2400" dirty="0">
                <a:solidFill>
                  <a:prstClr val="black"/>
                </a:solidFill>
                <a:latin typeface="Calibri" panose="020F0502020204030204"/>
              </a:rPr>
              <a:t> 2.5 gibi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9" name="Tablo 8"/>
          <p:cNvGraphicFramePr>
            <a:graphicFrameLocks noGrp="1"/>
          </p:cNvGraphicFramePr>
          <p:nvPr>
            <p:extLst>
              <p:ext uri="{D42A27DB-BD31-4B8C-83A1-F6EECF244321}">
                <p14:modId xmlns:p14="http://schemas.microsoft.com/office/powerpoint/2010/main" val="2806905211"/>
              </p:ext>
            </p:extLst>
          </p:nvPr>
        </p:nvGraphicFramePr>
        <p:xfrm>
          <a:off x="219179" y="2506292"/>
          <a:ext cx="3510915" cy="3228467"/>
        </p:xfrm>
        <a:graphic>
          <a:graphicData uri="http://schemas.openxmlformats.org/drawingml/2006/table">
            <a:tbl>
              <a:tblPr/>
              <a:tblGrid>
                <a:gridCol w="1260475">
                  <a:extLst>
                    <a:ext uri="{9D8B030D-6E8A-4147-A177-3AD203B41FA5}">
                      <a16:colId xmlns:a16="http://schemas.microsoft.com/office/drawing/2014/main" val="3831450027"/>
                    </a:ext>
                  </a:extLst>
                </a:gridCol>
                <a:gridCol w="1260475">
                  <a:extLst>
                    <a:ext uri="{9D8B030D-6E8A-4147-A177-3AD203B41FA5}">
                      <a16:colId xmlns:a16="http://schemas.microsoft.com/office/drawing/2014/main" val="2726872756"/>
                    </a:ext>
                  </a:extLst>
                </a:gridCol>
                <a:gridCol w="989965">
                  <a:extLst>
                    <a:ext uri="{9D8B030D-6E8A-4147-A177-3AD203B41FA5}">
                      <a16:colId xmlns:a16="http://schemas.microsoft.com/office/drawing/2014/main" val="1928835674"/>
                    </a:ext>
                  </a:extLst>
                </a:gridCol>
              </a:tblGrid>
              <a:tr h="129540">
                <a:tc>
                  <a:txBody>
                    <a:bodyPr/>
                    <a:lstStyle/>
                    <a:p>
                      <a:pPr algn="just">
                        <a:lnSpc>
                          <a:spcPct val="107000"/>
                        </a:lnSpc>
                        <a:spcAft>
                          <a:spcPts val="0"/>
                        </a:spcAft>
                      </a:pPr>
                      <a:r>
                        <a:rPr lang="tr-TR" sz="1800" b="1">
                          <a:effectLst/>
                          <a:latin typeface="Times New Roman" panose="02020603050405020304" pitchFamily="18" charset="0"/>
                          <a:ea typeface="Calibri" panose="020F0502020204030204" pitchFamily="34" charset="0"/>
                        </a:rPr>
                        <a:t>Puanlar</a:t>
                      </a:r>
                      <a:endParaRPr lang="tr-TR" sz="18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b="1">
                          <a:effectLst/>
                          <a:latin typeface="Times New Roman" panose="02020603050405020304" pitchFamily="18" charset="0"/>
                          <a:ea typeface="Calibri" panose="020F0502020204030204" pitchFamily="34" charset="0"/>
                        </a:rPr>
                        <a:t>Harf  Notları </a:t>
                      </a:r>
                      <a:endParaRPr lang="tr-TR" sz="18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Ağırlık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9677462"/>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100 - 90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AA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4.0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5211351"/>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89 - 80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BA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3.5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3308726"/>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70 - 79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BB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3.0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1546786"/>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65 - 69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CB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2.5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9478044"/>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60 - 64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CC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2.0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0235987"/>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55 - 59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DC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1.5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2221610"/>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50 - 54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DD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1.0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5683554"/>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40 – 49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FD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 0.5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12121428"/>
                  </a:ext>
                </a:extLst>
              </a:tr>
              <a:tr h="57150">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0 - 39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a:effectLst/>
                          <a:latin typeface="Times New Roman" panose="02020603050405020304" pitchFamily="18" charset="0"/>
                          <a:ea typeface="Calibri" panose="020F0502020204030204" pitchFamily="34" charset="0"/>
                        </a:rPr>
                        <a:t>FF</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800" dirty="0">
                          <a:effectLst/>
                          <a:latin typeface="Times New Roman" panose="02020603050405020304" pitchFamily="18" charset="0"/>
                          <a:ea typeface="Calibri" panose="020F0502020204030204" pitchFamily="34" charset="0"/>
                        </a:rPr>
                        <a:t>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1856679"/>
                  </a:ext>
                </a:extLst>
              </a:tr>
            </a:tbl>
          </a:graphicData>
        </a:graphic>
      </p:graphicFrame>
      <p:sp>
        <p:nvSpPr>
          <p:cNvPr id="10" name="Metin kutusu 9"/>
          <p:cNvSpPr txBox="1"/>
          <p:nvPr/>
        </p:nvSpPr>
        <p:spPr>
          <a:xfrm>
            <a:off x="7035800" y="1297655"/>
            <a:ext cx="5071534" cy="1200329"/>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dirty="0"/>
              <a:t>𝐻𝑎𝑟𝑓 𝑁𝑜𝑡𝑢𝑛𝑎 𝐺ö𝑟𝑒 𝐴ğ𝚤𝑟𝑙𝚤𝑘𝑙𝑎𝑛𝑑𝚤𝑟𝚤𝑙𝑚𝚤ş 𝐵𝑎ş𝑎𝑟𝚤 𝑂𝑟𝑎𝑛𝚤(𝐷𝐻𝐵𝑂) Belirlenmesi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1" name="Metin kutusu 10"/>
          <p:cNvSpPr txBox="1"/>
          <p:nvPr/>
        </p:nvSpPr>
        <p:spPr>
          <a:xfrm>
            <a:off x="7213600" y="3440121"/>
            <a:ext cx="4893734" cy="2308324"/>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DHNO</a:t>
            </a:r>
            <a:r>
              <a:rPr lang="tr-TR" sz="2400" dirty="0">
                <a:solidFill>
                  <a:prstClr val="black"/>
                </a:solidFill>
                <a:latin typeface="Calibri" panose="020F0502020204030204"/>
              </a:rPr>
              <a:t> </a:t>
            </a: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 Karşılık Gelen Har Notu Katsayısı ile hesaplanır</a:t>
            </a:r>
          </a:p>
          <a:p>
            <a:pPr marL="0" marR="0" lvl="0" indent="0" algn="l" defTabSz="914400" rtl="0" eaLnBrk="1" fontAlgn="auto" latinLnBrk="0" hangingPunct="1">
              <a:lnSpc>
                <a:spcPct val="100000"/>
              </a:lnSpc>
              <a:spcBef>
                <a:spcPts val="0"/>
              </a:spcBef>
              <a:spcAft>
                <a:spcPts val="0"/>
              </a:spcAft>
              <a:buClrTx/>
              <a:buSzTx/>
              <a:buFontTx/>
              <a:buNone/>
              <a:tabLst/>
              <a:defRPr/>
            </a:pPr>
            <a:endParaRPr lang="tr-TR" sz="2400" baseline="0" dirty="0">
              <a:solidFill>
                <a:prstClr val="black"/>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 Harf Not </a:t>
            </a:r>
            <a:r>
              <a:rPr kumimoji="0" lang="tr-TR" sz="2400" b="0" i="0" u="none" strike="noStrike" kern="1200" cap="none" spc="0" normalizeH="0" noProof="0" dirty="0" err="1">
                <a:ln>
                  <a:noFill/>
                </a:ln>
                <a:solidFill>
                  <a:prstClr val="black"/>
                </a:solidFill>
                <a:effectLst/>
                <a:uLnTx/>
                <a:uFillTx/>
                <a:latin typeface="Calibri" panose="020F0502020204030204"/>
                <a:ea typeface="+mn-ea"/>
                <a:cs typeface="+mn-cs"/>
              </a:rPr>
              <a:t>Katsayıs</a:t>
            </a: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 / 4</a:t>
            </a:r>
          </a:p>
          <a:p>
            <a:pPr marL="0" marR="0" lvl="0" indent="0" algn="l" defTabSz="914400" rtl="0" eaLnBrk="1" fontAlgn="auto" latinLnBrk="0" hangingPunct="1">
              <a:lnSpc>
                <a:spcPct val="100000"/>
              </a:lnSpc>
              <a:spcBef>
                <a:spcPts val="0"/>
              </a:spcBef>
              <a:spcAft>
                <a:spcPts val="0"/>
              </a:spcAft>
              <a:buClrTx/>
              <a:buSzTx/>
              <a:buFontTx/>
              <a:buNone/>
              <a:tabLst/>
              <a:defRPr/>
            </a:pPr>
            <a:r>
              <a:rPr lang="tr-TR" sz="2400" baseline="0" dirty="0">
                <a:solidFill>
                  <a:prstClr val="black"/>
                </a:solidFill>
                <a:latin typeface="Calibri" panose="020F0502020204030204"/>
              </a:rPr>
              <a:t>Örneğin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0" i="0" u="none" strike="noStrike" kern="1200" cap="none" spc="0" normalizeH="0" noProof="0" dirty="0">
                <a:ln>
                  <a:noFill/>
                </a:ln>
                <a:solidFill>
                  <a:prstClr val="black"/>
                </a:solidFill>
                <a:effectLst/>
                <a:uLnTx/>
                <a:uFillTx/>
                <a:latin typeface="Calibri" panose="020F0502020204030204"/>
                <a:ea typeface="+mn-ea"/>
                <a:cs typeface="+mn-cs"/>
              </a:rPr>
              <a:t>= 2,5 / 4 = 0,625 gibi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8892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3448089"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Ders Memnuniyet Anketi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graphicFrame>
        <p:nvGraphicFramePr>
          <p:cNvPr id="6" name="Tablo 5"/>
          <p:cNvGraphicFramePr>
            <a:graphicFrameLocks noGrp="1"/>
          </p:cNvGraphicFramePr>
          <p:nvPr>
            <p:extLst>
              <p:ext uri="{D42A27DB-BD31-4B8C-83A1-F6EECF244321}">
                <p14:modId xmlns:p14="http://schemas.microsoft.com/office/powerpoint/2010/main" val="2858992187"/>
              </p:ext>
            </p:extLst>
          </p:nvPr>
        </p:nvGraphicFramePr>
        <p:xfrm>
          <a:off x="93133" y="1800733"/>
          <a:ext cx="7740490" cy="4905971"/>
        </p:xfrm>
        <a:graphic>
          <a:graphicData uri="http://schemas.openxmlformats.org/drawingml/2006/table">
            <a:tbl>
              <a:tblPr firstRow="1" firstCol="1" bandRow="1"/>
              <a:tblGrid>
                <a:gridCol w="4576452">
                  <a:extLst>
                    <a:ext uri="{9D8B030D-6E8A-4147-A177-3AD203B41FA5}">
                      <a16:colId xmlns:a16="http://schemas.microsoft.com/office/drawing/2014/main" val="2891682939"/>
                    </a:ext>
                  </a:extLst>
                </a:gridCol>
                <a:gridCol w="741802">
                  <a:extLst>
                    <a:ext uri="{9D8B030D-6E8A-4147-A177-3AD203B41FA5}">
                      <a16:colId xmlns:a16="http://schemas.microsoft.com/office/drawing/2014/main" val="152254200"/>
                    </a:ext>
                  </a:extLst>
                </a:gridCol>
                <a:gridCol w="438800">
                  <a:extLst>
                    <a:ext uri="{9D8B030D-6E8A-4147-A177-3AD203B41FA5}">
                      <a16:colId xmlns:a16="http://schemas.microsoft.com/office/drawing/2014/main" val="1522730573"/>
                    </a:ext>
                  </a:extLst>
                </a:gridCol>
                <a:gridCol w="786144">
                  <a:extLst>
                    <a:ext uri="{9D8B030D-6E8A-4147-A177-3AD203B41FA5}">
                      <a16:colId xmlns:a16="http://schemas.microsoft.com/office/drawing/2014/main" val="1210935607"/>
                    </a:ext>
                  </a:extLst>
                </a:gridCol>
                <a:gridCol w="532274">
                  <a:extLst>
                    <a:ext uri="{9D8B030D-6E8A-4147-A177-3AD203B41FA5}">
                      <a16:colId xmlns:a16="http://schemas.microsoft.com/office/drawing/2014/main" val="4176916137"/>
                    </a:ext>
                  </a:extLst>
                </a:gridCol>
                <a:gridCol w="665018">
                  <a:extLst>
                    <a:ext uri="{9D8B030D-6E8A-4147-A177-3AD203B41FA5}">
                      <a16:colId xmlns:a16="http://schemas.microsoft.com/office/drawing/2014/main" val="2974000188"/>
                    </a:ext>
                  </a:extLst>
                </a:gridCol>
              </a:tblGrid>
              <a:tr h="1230042">
                <a:tc>
                  <a:txBody>
                    <a:bodyPr/>
                    <a:lstStyle/>
                    <a:p>
                      <a:pPr marL="457200" algn="l">
                        <a:lnSpc>
                          <a:spcPct val="107000"/>
                        </a:lnSpc>
                        <a:spcAft>
                          <a:spcPts val="0"/>
                        </a:spcAft>
                      </a:pPr>
                      <a:r>
                        <a:rPr lang="tr-TR" sz="1100" b="1" dirty="0">
                          <a:effectLst/>
                          <a:latin typeface="Times New Roman" panose="02020603050405020304" pitchFamily="18" charset="0"/>
                          <a:ea typeface="Times New Roman" panose="02020603050405020304" pitchFamily="18" charset="0"/>
                        </a:rPr>
                        <a:t>ANKET SORULARI</a:t>
                      </a:r>
                      <a:endParaRPr lang="tr-TR" sz="1100" dirty="0">
                        <a:effectLst/>
                        <a:latin typeface="Times New Roman" panose="02020603050405020304" pitchFamily="18" charset="0"/>
                        <a:ea typeface="Calibri" panose="020F0502020204030204" pitchFamily="34" charset="0"/>
                      </a:endParaRPr>
                    </a:p>
                    <a:p>
                      <a:pPr marL="457200" algn="l">
                        <a:lnSpc>
                          <a:spcPct val="107000"/>
                        </a:lnSpc>
                        <a:spcAft>
                          <a:spcPts val="0"/>
                        </a:spcAft>
                      </a:pPr>
                      <a:r>
                        <a:rPr lang="tr-TR" sz="1100" b="1" dirty="0">
                          <a:effectLst/>
                          <a:latin typeface="Times New Roman" panose="02020603050405020304" pitchFamily="18" charset="0"/>
                          <a:ea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endParaRPr>
                    </a:p>
                    <a:p>
                      <a:pPr marL="457200" algn="l">
                        <a:lnSpc>
                          <a:spcPct val="107000"/>
                        </a:lnSpc>
                        <a:spcAft>
                          <a:spcPts val="0"/>
                        </a:spcAft>
                      </a:pPr>
                      <a:r>
                        <a:rPr lang="tr-TR" sz="1100" b="1" dirty="0">
                          <a:effectLst/>
                          <a:latin typeface="Times New Roman" panose="02020603050405020304" pitchFamily="18" charset="0"/>
                          <a:ea typeface="Times New Roman" panose="02020603050405020304" pitchFamily="18" charset="0"/>
                        </a:rPr>
                        <a:t>Ankete Katılan Öğrenci Sayısı: </a:t>
                      </a:r>
                      <a:endParaRPr lang="tr-TR" sz="1100" dirty="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Tamamen katılıyorum</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katılıyorum</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Kararsızım</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ctr">
                        <a:spcAft>
                          <a:spcPts val="0"/>
                        </a:spcAft>
                      </a:pPr>
                      <a:r>
                        <a:rPr lang="tr-TR" sz="1100" b="1" dirty="0" err="1">
                          <a:solidFill>
                            <a:srgbClr val="000000"/>
                          </a:solidFill>
                          <a:effectLst/>
                          <a:latin typeface="Times New Roman" panose="02020603050405020304" pitchFamily="18" charset="0"/>
                          <a:ea typeface="Times New Roman" panose="02020603050405020304" pitchFamily="18" charset="0"/>
                        </a:rPr>
                        <a:t>katılımıyorum</a:t>
                      </a:r>
                      <a:endParaRPr lang="tr-TR" sz="1100" dirty="0">
                        <a:solidFill>
                          <a:srgbClr val="000000"/>
                        </a:solidFill>
                        <a:effectLst/>
                        <a:latin typeface="Times New Roman" panose="02020603050405020304" pitchFamily="18" charset="0"/>
                        <a:ea typeface="Calibri" panose="020F0502020204030204" pitchFamily="34" charset="0"/>
                      </a:endParaRPr>
                    </a:p>
                  </a:txBody>
                  <a:tcPr marL="58972" marR="5897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71755" algn="just">
                        <a:spcAft>
                          <a:spcPts val="0"/>
                        </a:spcAft>
                      </a:pPr>
                      <a:r>
                        <a:rPr lang="tr-TR" sz="1100" b="1" dirty="0">
                          <a:solidFill>
                            <a:srgbClr val="000000"/>
                          </a:solidFill>
                          <a:effectLst/>
                          <a:latin typeface="Times New Roman" panose="02020603050405020304" pitchFamily="18" charset="0"/>
                          <a:ea typeface="Times New Roman" panose="02020603050405020304" pitchFamily="18" charset="0"/>
                        </a:rPr>
                        <a:t>Tamamen </a:t>
                      </a:r>
                      <a:r>
                        <a:rPr lang="tr-TR" sz="1100" b="1" dirty="0" err="1">
                          <a:solidFill>
                            <a:srgbClr val="000000"/>
                          </a:solidFill>
                          <a:effectLst/>
                          <a:latin typeface="Times New Roman" panose="02020603050405020304" pitchFamily="18" charset="0"/>
                          <a:ea typeface="Times New Roman" panose="02020603050405020304" pitchFamily="18" charset="0"/>
                        </a:rPr>
                        <a:t>katılımıyorum</a:t>
                      </a:r>
                      <a:endParaRPr lang="tr-TR" sz="1100" dirty="0">
                        <a:solidFill>
                          <a:srgbClr val="000000"/>
                        </a:solidFill>
                        <a:effectLst/>
                        <a:latin typeface="Times New Roman" panose="02020603050405020304" pitchFamily="18" charset="0"/>
                        <a:ea typeface="Calibri" panose="020F0502020204030204" pitchFamily="34" charset="0"/>
                      </a:endParaRPr>
                    </a:p>
                  </a:txBody>
                  <a:tcPr marL="58972" marR="58972"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1123614"/>
                  </a:ext>
                </a:extLst>
              </a:tr>
              <a:tr h="254481">
                <a:tc>
                  <a:txBody>
                    <a:bodyPr/>
                    <a:lstStyle/>
                    <a:p>
                      <a:pPr marL="457200" algn="l">
                        <a:lnSpc>
                          <a:spcPct val="107000"/>
                        </a:lnSpc>
                        <a:spcAft>
                          <a:spcPts val="0"/>
                        </a:spcAft>
                      </a:pPr>
                      <a:r>
                        <a:rPr lang="tr-TR" sz="1100" b="1">
                          <a:effectLst/>
                          <a:latin typeface="Times New Roman" panose="02020603050405020304" pitchFamily="18" charset="0"/>
                          <a:ea typeface="Times New Roman" panose="02020603050405020304" pitchFamily="18" charset="0"/>
                        </a:rPr>
                        <a:t>PUAN</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20</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40</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60</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80</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100</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6506829"/>
                  </a:ext>
                </a:extLst>
              </a:tr>
              <a:tr h="178881">
                <a:tc>
                  <a:txBody>
                    <a:bodyPr/>
                    <a:lstStyle/>
                    <a:p>
                      <a:pPr marL="457200" algn="l">
                        <a:lnSpc>
                          <a:spcPct val="107000"/>
                        </a:lnSpc>
                        <a:spcAft>
                          <a:spcPts val="0"/>
                        </a:spcAft>
                      </a:pPr>
                      <a:r>
                        <a:rPr lang="tr-TR" sz="1100" b="1">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just">
                        <a:spcAft>
                          <a:spcPts val="0"/>
                        </a:spcAft>
                      </a:pPr>
                      <a:r>
                        <a:rPr lang="tr-TR" sz="1100" b="1">
                          <a:solidFill>
                            <a:srgbClr val="000000"/>
                          </a:solidFill>
                          <a:effectLst/>
                          <a:latin typeface="Times New Roman" panose="02020603050405020304" pitchFamily="18" charset="0"/>
                          <a:ea typeface="Times New Roman" panose="02020603050405020304" pitchFamily="18" charset="0"/>
                        </a:rPr>
                        <a:t>ÖĞRENCİ SAYISI x PUAN</a:t>
                      </a:r>
                      <a:endParaRPr lang="tr-TR" sz="1100">
                        <a:solidFill>
                          <a:srgbClr val="000000"/>
                        </a:solidFill>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338598261"/>
                  </a:ext>
                </a:extLst>
              </a:tr>
              <a:tr h="192723">
                <a:tc gridSpan="6">
                  <a:txBody>
                    <a:bodyPr/>
                    <a:lstStyle/>
                    <a:p>
                      <a:pPr marL="457200" algn="l">
                        <a:lnSpc>
                          <a:spcPct val="107000"/>
                        </a:lnSpc>
                        <a:spcAft>
                          <a:spcPts val="0"/>
                        </a:spcAft>
                      </a:pPr>
                      <a:r>
                        <a:rPr lang="tr-TR" sz="1100" b="1">
                          <a:effectLst/>
                          <a:latin typeface="Times New Roman" panose="02020603050405020304" pitchFamily="18" charset="0"/>
                          <a:ea typeface="Times New Roman" panose="02020603050405020304" pitchFamily="18" charset="0"/>
                        </a:rPr>
                        <a:t>GENEL DEĞERLENDİRME</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160220178"/>
                  </a:ext>
                </a:extLst>
              </a:tr>
              <a:tr h="356617">
                <a:tc>
                  <a:txBody>
                    <a:bodyPr/>
                    <a:lstStyle/>
                    <a:p>
                      <a:pPr marL="0" lvl="0" indent="0" algn="just">
                        <a:spcAft>
                          <a:spcPts val="0"/>
                        </a:spcAft>
                        <a:buFont typeface="+mj-lt"/>
                        <a:buNone/>
                      </a:pPr>
                      <a:r>
                        <a:rPr lang="tr-TR" sz="1100" dirty="0">
                          <a:solidFill>
                            <a:srgbClr val="000000"/>
                          </a:solidFill>
                          <a:effectLst/>
                          <a:latin typeface="Times New Roman" panose="02020603050405020304" pitchFamily="18" charset="0"/>
                          <a:ea typeface="Calibri" panose="020F0502020204030204" pitchFamily="34" charset="0"/>
                        </a:rPr>
                        <a:t>1. İlk derslerde dersin içeriği ve süreci (ders izlencesi) ile ilgili bilgilendirildim. </a:t>
                      </a: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dirty="0">
                          <a:effectLst/>
                          <a:latin typeface="Times New Roman" panose="02020603050405020304" pitchFamily="18" charset="0"/>
                          <a:ea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7323970"/>
                  </a:ext>
                </a:extLst>
              </a:tr>
              <a:tr h="178309">
                <a:tc>
                  <a:txBody>
                    <a:bodyPr/>
                    <a:lstStyle/>
                    <a:p>
                      <a:pPr marL="0" lvl="0" indent="0" algn="just">
                        <a:spcAft>
                          <a:spcPts val="0"/>
                        </a:spcAft>
                        <a:buFont typeface="+mj-lt"/>
                        <a:buNone/>
                      </a:pPr>
                      <a:r>
                        <a:rPr lang="tr-TR" sz="1100" dirty="0">
                          <a:solidFill>
                            <a:srgbClr val="000000"/>
                          </a:solidFill>
                          <a:effectLst/>
                          <a:latin typeface="Times New Roman" panose="02020603050405020304" pitchFamily="18" charset="0"/>
                          <a:ea typeface="Calibri" panose="020F0502020204030204" pitchFamily="34" charset="0"/>
                        </a:rPr>
                        <a:t>2. Ders mesleki gelişimime katkı sağlar. </a:t>
                      </a: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1144829"/>
                  </a:ext>
                </a:extLst>
              </a:tr>
              <a:tr h="178309">
                <a:tc>
                  <a:txBody>
                    <a:bodyPr/>
                    <a:lstStyle/>
                    <a:p>
                      <a:pPr marL="0" lvl="0" indent="0" algn="just">
                        <a:spcAft>
                          <a:spcPts val="0"/>
                        </a:spcAft>
                        <a:buFont typeface="+mj-lt"/>
                        <a:buNone/>
                      </a:pPr>
                      <a:r>
                        <a:rPr lang="tr-TR" sz="1100" dirty="0">
                          <a:solidFill>
                            <a:srgbClr val="000000"/>
                          </a:solidFill>
                          <a:effectLst/>
                          <a:latin typeface="Times New Roman" panose="02020603050405020304" pitchFamily="18" charset="0"/>
                          <a:ea typeface="Calibri" panose="020F0502020204030204" pitchFamily="34" charset="0"/>
                        </a:rPr>
                        <a:t>3. Ders bireysel gelişimime katkı sağlar. </a:t>
                      </a: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24161"/>
                  </a:ext>
                </a:extLst>
              </a:tr>
              <a:tr h="306653">
                <a:tc>
                  <a:txBody>
                    <a:bodyPr/>
                    <a:lstStyle/>
                    <a:p>
                      <a:pPr marL="0" lvl="0" indent="0" algn="just">
                        <a:spcAft>
                          <a:spcPts val="0"/>
                        </a:spcAft>
                        <a:buFont typeface="+mj-lt"/>
                        <a:buNone/>
                      </a:pPr>
                      <a:r>
                        <a:rPr lang="tr-TR" sz="1100" dirty="0">
                          <a:solidFill>
                            <a:srgbClr val="000000"/>
                          </a:solidFill>
                          <a:effectLst/>
                          <a:latin typeface="Times New Roman" panose="02020603050405020304" pitchFamily="18" charset="0"/>
                          <a:ea typeface="Calibri" panose="020F0502020204030204" pitchFamily="34" charset="0"/>
                        </a:rPr>
                        <a:t>4.</a:t>
                      </a:r>
                      <a:r>
                        <a:rPr lang="tr-TR" sz="1100" baseline="0" dirty="0">
                          <a:solidFill>
                            <a:srgbClr val="000000"/>
                          </a:solidFill>
                          <a:effectLst/>
                          <a:latin typeface="Times New Roman" panose="02020603050405020304" pitchFamily="18" charset="0"/>
                          <a:ea typeface="Calibri" panose="020F0502020204030204" pitchFamily="34" charset="0"/>
                        </a:rPr>
                        <a:t> </a:t>
                      </a:r>
                      <a:r>
                        <a:rPr lang="tr-TR" sz="1100" dirty="0">
                          <a:solidFill>
                            <a:srgbClr val="000000"/>
                          </a:solidFill>
                          <a:effectLst/>
                          <a:latin typeface="Times New Roman" panose="02020603050405020304" pitchFamily="18" charset="0"/>
                          <a:ea typeface="Calibri" panose="020F0502020204030204" pitchFamily="34" charset="0"/>
                        </a:rPr>
                        <a:t>Sınav ve ödevler dersin içeriğiyle uyumludur. </a:t>
                      </a: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333222"/>
                  </a:ext>
                </a:extLst>
              </a:tr>
              <a:tr h="178309">
                <a:tc>
                  <a:txBody>
                    <a:bodyPr/>
                    <a:lstStyle/>
                    <a:p>
                      <a:pPr algn="just">
                        <a:spcAft>
                          <a:spcPts val="0"/>
                        </a:spcAft>
                      </a:pPr>
                      <a:r>
                        <a:rPr lang="tr-TR" sz="1100">
                          <a:solidFill>
                            <a:srgbClr val="000000"/>
                          </a:solidFill>
                          <a:effectLst/>
                          <a:latin typeface="Times New Roman" panose="02020603050405020304" pitchFamily="18" charset="0"/>
                          <a:ea typeface="Calibri" panose="020F0502020204030204" pitchFamily="34" charset="0"/>
                        </a:rPr>
                        <a:t>ORTALAMA</a:t>
                      </a: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3551160"/>
                  </a:ext>
                </a:extLst>
              </a:tr>
              <a:tr h="177937">
                <a:tc gridSpan="6">
                  <a:txBody>
                    <a:bodyPr/>
                    <a:lstStyle/>
                    <a:p>
                      <a:pPr marL="457200" algn="l">
                        <a:lnSpc>
                          <a:spcPct val="107000"/>
                        </a:lnSpc>
                        <a:spcAft>
                          <a:spcPts val="0"/>
                        </a:spcAft>
                      </a:pPr>
                      <a:r>
                        <a:rPr lang="tr-TR" sz="1100" b="1">
                          <a:effectLst/>
                          <a:latin typeface="Times New Roman" panose="02020603050405020304" pitchFamily="18" charset="0"/>
                          <a:ea typeface="Times New Roman" panose="02020603050405020304" pitchFamily="18" charset="0"/>
                        </a:rPr>
                        <a:t>TOPLAM PUAN</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55339818"/>
                  </a:ext>
                </a:extLst>
              </a:tr>
              <a:tr h="177937">
                <a:tc gridSpan="6">
                  <a:txBody>
                    <a:bodyPr/>
                    <a:lstStyle/>
                    <a:p>
                      <a:pPr marL="457200" algn="l">
                        <a:lnSpc>
                          <a:spcPct val="107000"/>
                        </a:lnSpc>
                        <a:spcAft>
                          <a:spcPts val="0"/>
                        </a:spcAft>
                      </a:pPr>
                      <a:r>
                        <a:rPr lang="tr-TR" sz="1100" b="1">
                          <a:effectLst/>
                          <a:latin typeface="Times New Roman" panose="02020603050405020304" pitchFamily="18" charset="0"/>
                          <a:ea typeface="Times New Roman" panose="02020603050405020304" pitchFamily="18" charset="0"/>
                        </a:rPr>
                        <a:t>PROGRAM ÇIKTILARI DEĞERLENDİRME</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25097960"/>
                  </a:ext>
                </a:extLst>
              </a:tr>
              <a:tr h="300797">
                <a:tc>
                  <a:txBody>
                    <a:bodyPr/>
                    <a:lstStyle/>
                    <a:p>
                      <a:pPr marL="457200" algn="l">
                        <a:lnSpc>
                          <a:spcPct val="107000"/>
                        </a:lnSpc>
                        <a:spcAft>
                          <a:spcPts val="0"/>
                        </a:spcAft>
                      </a:pPr>
                      <a:r>
                        <a:rPr lang="tr-TR" sz="1100" dirty="0">
                          <a:solidFill>
                            <a:srgbClr val="333333"/>
                          </a:solidFill>
                          <a:effectLst/>
                          <a:latin typeface="Helvetica" panose="020B0604020202020204" pitchFamily="34" charset="0"/>
                          <a:ea typeface="Calibri" panose="020F0502020204030204" pitchFamily="34" charset="0"/>
                        </a:rPr>
                        <a:t>DÇ-1</a:t>
                      </a:r>
                      <a:endParaRPr lang="tr-TR" sz="1100" dirty="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dirty="0">
                          <a:effectLst/>
                          <a:latin typeface="Times New Roman" panose="02020603050405020304" pitchFamily="18" charset="0"/>
                          <a:ea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8717727"/>
                  </a:ext>
                </a:extLst>
              </a:tr>
              <a:tr h="368567">
                <a:tc>
                  <a:txBody>
                    <a:bodyPr/>
                    <a:lstStyle/>
                    <a:p>
                      <a:pPr marL="457200" algn="l">
                        <a:lnSpc>
                          <a:spcPct val="107000"/>
                        </a:lnSpc>
                        <a:spcAft>
                          <a:spcPts val="0"/>
                        </a:spcAft>
                      </a:pPr>
                      <a:r>
                        <a:rPr lang="tr-TR" sz="1100" dirty="0">
                          <a:solidFill>
                            <a:srgbClr val="333333"/>
                          </a:solidFill>
                          <a:effectLst/>
                          <a:latin typeface="Helvetica" panose="020B0604020202020204" pitchFamily="34" charset="0"/>
                          <a:ea typeface="Calibri" panose="020F0502020204030204" pitchFamily="34" charset="0"/>
                        </a:rPr>
                        <a:t>DÇ-2 </a:t>
                      </a:r>
                      <a:endParaRPr lang="tr-TR" sz="1100" dirty="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1774764"/>
                  </a:ext>
                </a:extLst>
              </a:tr>
              <a:tr h="368567">
                <a:tc>
                  <a:txBody>
                    <a:bodyPr/>
                    <a:lstStyle/>
                    <a:p>
                      <a:pPr marL="457200" algn="l">
                        <a:lnSpc>
                          <a:spcPct val="107000"/>
                        </a:lnSpc>
                        <a:spcAft>
                          <a:spcPts val="0"/>
                        </a:spcAft>
                      </a:pPr>
                      <a:r>
                        <a:rPr lang="tr-TR" sz="1100" dirty="0">
                          <a:solidFill>
                            <a:srgbClr val="333333"/>
                          </a:solidFill>
                          <a:effectLst/>
                          <a:latin typeface="Helvetica" panose="020B0604020202020204" pitchFamily="34" charset="0"/>
                          <a:ea typeface="Calibri" panose="020F0502020204030204" pitchFamily="34" charset="0"/>
                        </a:rPr>
                        <a:t>DÇ-3.</a:t>
                      </a:r>
                      <a:endParaRPr lang="tr-TR" sz="1100" dirty="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7610157"/>
                  </a:ext>
                </a:extLst>
              </a:tr>
              <a:tr h="451196">
                <a:tc>
                  <a:txBody>
                    <a:bodyPr/>
                    <a:lstStyle/>
                    <a:p>
                      <a:pPr marL="457200" algn="l">
                        <a:lnSpc>
                          <a:spcPct val="107000"/>
                        </a:lnSpc>
                        <a:spcAft>
                          <a:spcPts val="0"/>
                        </a:spcAft>
                      </a:pPr>
                      <a:r>
                        <a:rPr lang="tr-TR" sz="1100" dirty="0">
                          <a:solidFill>
                            <a:srgbClr val="333333"/>
                          </a:solidFill>
                          <a:effectLst/>
                          <a:latin typeface="Helvetica" panose="020B0604020202020204" pitchFamily="34" charset="0"/>
                          <a:ea typeface="Calibri" panose="020F0502020204030204" pitchFamily="34" charset="0"/>
                        </a:rPr>
                        <a:t>DÇ-4</a:t>
                      </a:r>
                      <a:endParaRPr lang="tr-TR" sz="1100" dirty="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110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l">
                        <a:lnSpc>
                          <a:spcPct val="107000"/>
                        </a:lnSpc>
                        <a:spcAft>
                          <a:spcPts val="0"/>
                        </a:spcAft>
                      </a:pPr>
                      <a:r>
                        <a:rPr lang="tr-TR" sz="1100" dirty="0">
                          <a:effectLst/>
                          <a:latin typeface="Times New Roman" panose="02020603050405020304" pitchFamily="18" charset="0"/>
                          <a:ea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endParaRPr>
                    </a:p>
                  </a:txBody>
                  <a:tcPr marL="58972" marR="589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9347081"/>
                  </a:ext>
                </a:extLst>
              </a:tr>
            </a:tbl>
          </a:graphicData>
        </a:graphic>
      </p:graphicFrame>
      <p:sp>
        <p:nvSpPr>
          <p:cNvPr id="8" name="Dikdörtgen 7"/>
          <p:cNvSpPr/>
          <p:nvPr/>
        </p:nvSpPr>
        <p:spPr>
          <a:xfrm>
            <a:off x="8168641" y="3652213"/>
            <a:ext cx="3470101" cy="2612254"/>
          </a:xfrm>
          <a:prstGeom prst="rect">
            <a:avLst/>
          </a:prstGeom>
        </p:spPr>
        <p:txBody>
          <a:bodyPr wrap="square">
            <a:spAutoFit/>
          </a:bodyPr>
          <a:lstStyle/>
          <a:p>
            <a:pPr algn="just">
              <a:lnSpc>
                <a:spcPct val="107000"/>
              </a:lnSpc>
              <a:spcAft>
                <a:spcPts val="0"/>
              </a:spcAft>
            </a:pPr>
            <a:r>
              <a:rPr lang="tr-TR" sz="1400" b="1" dirty="0">
                <a:latin typeface="Times New Roman" panose="02020603050405020304" pitchFamily="18" charset="0"/>
                <a:ea typeface="Calibri" panose="020F0502020204030204" pitchFamily="34" charset="0"/>
              </a:rPr>
              <a:t>Genel Değerlendirme</a:t>
            </a:r>
            <a:endParaRPr lang="tr-TR" sz="1400" dirty="0">
              <a:latin typeface="Times New Roman" panose="02020603050405020304" pitchFamily="18" charset="0"/>
              <a:ea typeface="Calibri" panose="020F0502020204030204" pitchFamily="34" charset="0"/>
            </a:endParaRPr>
          </a:p>
          <a:p>
            <a:pPr algn="just">
              <a:lnSpc>
                <a:spcPct val="107000"/>
              </a:lnSpc>
              <a:spcAft>
                <a:spcPts val="0"/>
              </a:spcAft>
            </a:pPr>
            <a:r>
              <a:rPr lang="tr-TR" sz="1400" dirty="0">
                <a:latin typeface="Cambria Math" panose="02040503050406030204" pitchFamily="18" charset="0"/>
                <a:ea typeface="Calibri" panose="020F0502020204030204" pitchFamily="34" charset="0"/>
                <a:cs typeface="Cambria Math" panose="02040503050406030204" pitchFamily="18" charset="0"/>
              </a:rPr>
              <a:t>𝐷𝑒𝑟𝑠𝑖𝑛</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𝐴𝑛𝑘𝑒𝑡</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𝑂𝑟𝑡𝑎𝑙𝑎𝑚𝑎𝑠𝚤</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𝐷𝐴𝑁𝑂</a:t>
            </a:r>
            <a:r>
              <a:rPr lang="tr-TR" sz="1400" dirty="0">
                <a:latin typeface="Times New Roman" panose="02020603050405020304" pitchFamily="18" charset="0"/>
                <a:ea typeface="Calibri" panose="020F0502020204030204" pitchFamily="34" charset="0"/>
              </a:rPr>
              <a:t>)=</a:t>
            </a:r>
            <a:r>
              <a:rPr lang="tr-TR" sz="1400" dirty="0">
                <a:latin typeface="Cambria Math" panose="02040503050406030204" pitchFamily="18" charset="0"/>
                <a:ea typeface="Calibri" panose="020F0502020204030204" pitchFamily="34" charset="0"/>
                <a:cs typeface="Cambria Math" panose="02040503050406030204" pitchFamily="18" charset="0"/>
              </a:rPr>
              <a:t>𝑇𝑜𝑝𝑙𝑎𝑚</a:t>
            </a:r>
            <a:r>
              <a:rPr lang="tr-TR" sz="1400" dirty="0">
                <a:latin typeface="Times New Roman" panose="02020603050405020304" pitchFamily="18" charset="0"/>
                <a:ea typeface="Calibri" panose="020F0502020204030204" pitchFamily="34" charset="0"/>
              </a:rPr>
              <a:t> S</a:t>
            </a:r>
            <a:r>
              <a:rPr lang="tr-TR" sz="1400" dirty="0">
                <a:latin typeface="Cambria Math" panose="02040503050406030204" pitchFamily="18" charset="0"/>
                <a:ea typeface="Calibri" panose="020F0502020204030204" pitchFamily="34" charset="0"/>
                <a:cs typeface="Cambria Math" panose="02040503050406030204" pitchFamily="18" charset="0"/>
              </a:rPr>
              <a:t>𝑜𝑟𝑢</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𝑝𝑢𝑎𝑛𝑙𝑎𝑟𝚤/𝑂𝑦𝑙𝑎𝑚𝑎</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𝑦𝑎𝑝𝑎𝑛</a:t>
            </a:r>
            <a:r>
              <a:rPr lang="tr-TR" sz="1400" dirty="0">
                <a:latin typeface="Times New Roman" panose="02020603050405020304" pitchFamily="18" charset="0"/>
                <a:ea typeface="Calibri" panose="020F0502020204030204" pitchFamily="34" charset="0"/>
              </a:rPr>
              <a:t> </a:t>
            </a:r>
            <a:r>
              <a:rPr lang="tr-TR" sz="1400" dirty="0" err="1">
                <a:latin typeface="Times New Roman" panose="02020603050405020304" pitchFamily="18" charset="0"/>
                <a:ea typeface="Calibri" panose="020F0502020204030204" pitchFamily="34" charset="0"/>
              </a:rPr>
              <a:t>öğ</a:t>
            </a:r>
            <a:r>
              <a:rPr lang="tr-TR" sz="1400" dirty="0">
                <a:latin typeface="Cambria Math" panose="02040503050406030204" pitchFamily="18" charset="0"/>
                <a:ea typeface="Calibri" panose="020F0502020204030204" pitchFamily="34" charset="0"/>
                <a:cs typeface="Cambria Math" panose="02040503050406030204" pitchFamily="18" charset="0"/>
              </a:rPr>
              <a:t>𝑟𝑒𝑛𝑐𝑖</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𝑠𝑎𝑦𝚤𝑠𝚤</a:t>
            </a:r>
            <a:endParaRPr lang="tr-TR" sz="1400" dirty="0">
              <a:latin typeface="Times New Roman" panose="02020603050405020304" pitchFamily="18" charset="0"/>
              <a:ea typeface="Calibri" panose="020F0502020204030204" pitchFamily="34" charset="0"/>
            </a:endParaRPr>
          </a:p>
          <a:p>
            <a:pPr algn="just">
              <a:lnSpc>
                <a:spcPct val="107000"/>
              </a:lnSpc>
              <a:spcAft>
                <a:spcPts val="0"/>
              </a:spcAft>
            </a:pPr>
            <a:r>
              <a:rPr lang="tr-TR" sz="1400" dirty="0">
                <a:latin typeface="Times New Roman" panose="02020603050405020304" pitchFamily="18" charset="0"/>
                <a:ea typeface="Calibri" panose="020F0502020204030204" pitchFamily="34" charset="0"/>
              </a:rPr>
              <a:t> </a:t>
            </a:r>
          </a:p>
          <a:p>
            <a:pPr algn="just">
              <a:lnSpc>
                <a:spcPct val="107000"/>
              </a:lnSpc>
              <a:spcAft>
                <a:spcPts val="0"/>
              </a:spcAft>
            </a:pPr>
            <a:r>
              <a:rPr lang="tr-TR" sz="1400" dirty="0">
                <a:latin typeface="Times New Roman" panose="02020603050405020304" pitchFamily="18" charset="0"/>
                <a:ea typeface="Calibri" panose="020F0502020204030204" pitchFamily="34" charset="0"/>
              </a:rPr>
              <a:t> </a:t>
            </a:r>
          </a:p>
          <a:p>
            <a:pPr algn="just">
              <a:lnSpc>
                <a:spcPct val="107000"/>
              </a:lnSpc>
              <a:spcAft>
                <a:spcPts val="0"/>
              </a:spcAft>
            </a:pPr>
            <a:r>
              <a:rPr lang="tr-TR" sz="1400" b="1" dirty="0">
                <a:latin typeface="Times New Roman" panose="02020603050405020304" pitchFamily="18" charset="0"/>
                <a:ea typeface="Calibri" panose="020F0502020204030204" pitchFamily="34" charset="0"/>
              </a:rPr>
              <a:t>Program Çıktısı Değerlendirme</a:t>
            </a:r>
            <a:endParaRPr lang="tr-TR" sz="1400" dirty="0">
              <a:latin typeface="Times New Roman" panose="02020603050405020304" pitchFamily="18" charset="0"/>
              <a:ea typeface="Calibri" panose="020F0502020204030204" pitchFamily="34" charset="0"/>
            </a:endParaRPr>
          </a:p>
          <a:p>
            <a:pPr algn="just">
              <a:lnSpc>
                <a:spcPct val="107000"/>
              </a:lnSpc>
              <a:spcAft>
                <a:spcPts val="0"/>
              </a:spcAft>
            </a:pPr>
            <a:r>
              <a:rPr lang="tr-TR" sz="1400" dirty="0">
                <a:latin typeface="Times New Roman" panose="02020603050405020304" pitchFamily="18" charset="0"/>
                <a:ea typeface="Calibri" panose="020F0502020204030204" pitchFamily="34" charset="0"/>
              </a:rPr>
              <a:t> </a:t>
            </a:r>
          </a:p>
          <a:p>
            <a:pPr algn="just">
              <a:lnSpc>
                <a:spcPct val="107000"/>
              </a:lnSpc>
              <a:spcAft>
                <a:spcPts val="0"/>
              </a:spcAft>
            </a:pPr>
            <a:r>
              <a:rPr lang="tr-TR" sz="1400" dirty="0">
                <a:latin typeface="Cambria Math" panose="02040503050406030204" pitchFamily="18" charset="0"/>
                <a:ea typeface="Calibri" panose="020F0502020204030204" pitchFamily="34" charset="0"/>
                <a:cs typeface="Cambria Math" panose="02040503050406030204" pitchFamily="18" charset="0"/>
              </a:rPr>
              <a:t>𝑃</a:t>
            </a:r>
            <a:r>
              <a:rPr lang="tr-TR" sz="1400" dirty="0">
                <a:latin typeface="Times New Roman" panose="02020603050405020304" pitchFamily="18" charset="0"/>
                <a:ea typeface="Calibri" panose="020F0502020204030204" pitchFamily="34" charset="0"/>
              </a:rPr>
              <a:t>Ç</a:t>
            </a:r>
            <a:r>
              <a:rPr lang="tr-TR" sz="1400" dirty="0">
                <a:latin typeface="Cambria Math" panose="02040503050406030204" pitchFamily="18" charset="0"/>
                <a:ea typeface="Calibri" panose="020F0502020204030204" pitchFamily="34" charset="0"/>
                <a:cs typeface="Cambria Math" panose="02040503050406030204" pitchFamily="18" charset="0"/>
              </a:rPr>
              <a:t>𝑖</a:t>
            </a:r>
            <a:r>
              <a:rPr lang="tr-TR" sz="1400" dirty="0">
                <a:latin typeface="Times New Roman" panose="02020603050405020304" pitchFamily="18" charset="0"/>
                <a:ea typeface="Calibri" panose="020F0502020204030204" pitchFamily="34" charset="0"/>
              </a:rPr>
              <a:t>=Σ</a:t>
            </a:r>
            <a:r>
              <a:rPr lang="tr-TR" sz="1400" dirty="0">
                <a:latin typeface="Cambria Math" panose="02040503050406030204" pitchFamily="18" charset="0"/>
                <a:ea typeface="Calibri" panose="020F0502020204030204" pitchFamily="34" charset="0"/>
                <a:cs typeface="Cambria Math" panose="02040503050406030204" pitchFamily="18" charset="0"/>
              </a:rPr>
              <a:t>𝑃𝑟𝑜𝑔𝑟𝑎𝑚</a:t>
            </a:r>
            <a:r>
              <a:rPr lang="tr-TR" sz="1400" dirty="0">
                <a:latin typeface="Times New Roman" panose="02020603050405020304" pitchFamily="18" charset="0"/>
                <a:ea typeface="Calibri" panose="020F0502020204030204" pitchFamily="34" charset="0"/>
              </a:rPr>
              <a:t> ç</a:t>
            </a:r>
            <a:r>
              <a:rPr lang="tr-TR" sz="1400" dirty="0">
                <a:latin typeface="Cambria Math" panose="02040503050406030204" pitchFamily="18" charset="0"/>
                <a:ea typeface="Calibri" panose="020F0502020204030204" pitchFamily="34" charset="0"/>
                <a:cs typeface="Cambria Math" panose="02040503050406030204" pitchFamily="18" charset="0"/>
              </a:rPr>
              <a:t>𝚤𝑘𝑡𝚤𝑠𝚤</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𝑖𝑙𝑒</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𝑖𝑙𝑖</a:t>
            </a:r>
            <a:r>
              <a:rPr lang="tr-TR" sz="1400" dirty="0">
                <a:latin typeface="Times New Roman" panose="02020603050405020304" pitchFamily="18" charset="0"/>
                <a:ea typeface="Calibri" panose="020F0502020204030204" pitchFamily="34" charset="0"/>
              </a:rPr>
              <a:t>ş</a:t>
            </a:r>
            <a:r>
              <a:rPr lang="tr-TR" sz="1400" dirty="0">
                <a:latin typeface="Cambria Math" panose="02040503050406030204" pitchFamily="18" charset="0"/>
                <a:ea typeface="Calibri" panose="020F0502020204030204" pitchFamily="34" charset="0"/>
                <a:cs typeface="Cambria Math" panose="02040503050406030204" pitchFamily="18" charset="0"/>
              </a:rPr>
              <a:t>𝑘𝑖𝑙𝑖</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𝑡𝑜𝑝𝑙𝑎𝑚</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𝑠𝑜𝑟𝑢</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𝑝𝑢𝑎𝑛𝑙𝑎𝑟𝚤𝑛𝑗</a:t>
            </a:r>
            <a:r>
              <a:rPr lang="tr-TR" sz="1400" dirty="0">
                <a:latin typeface="Times New Roman" panose="02020603050405020304" pitchFamily="18" charset="0"/>
                <a:ea typeface="Calibri" panose="020F0502020204030204" pitchFamily="34" charset="0"/>
              </a:rPr>
              <a:t>=1 / </a:t>
            </a:r>
            <a:r>
              <a:rPr lang="tr-TR" sz="1400" dirty="0">
                <a:latin typeface="Cambria Math" panose="02040503050406030204" pitchFamily="18" charset="0"/>
                <a:ea typeface="Calibri" panose="020F0502020204030204" pitchFamily="34" charset="0"/>
                <a:cs typeface="Cambria Math" panose="02040503050406030204" pitchFamily="18" charset="0"/>
              </a:rPr>
              <a:t>𝑂𝑦𝑙𝑎𝑚𝑎</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𝑦𝑎𝑝𝑎𝑛</a:t>
            </a:r>
            <a:r>
              <a:rPr lang="tr-TR" sz="1400" dirty="0">
                <a:latin typeface="Times New Roman" panose="02020603050405020304" pitchFamily="18" charset="0"/>
                <a:ea typeface="Calibri" panose="020F0502020204030204" pitchFamily="34" charset="0"/>
              </a:rPr>
              <a:t> </a:t>
            </a:r>
            <a:r>
              <a:rPr lang="tr-TR" sz="1400" dirty="0" err="1">
                <a:latin typeface="Times New Roman" panose="02020603050405020304" pitchFamily="18" charset="0"/>
                <a:ea typeface="Calibri" panose="020F0502020204030204" pitchFamily="34" charset="0"/>
              </a:rPr>
              <a:t>öğ</a:t>
            </a:r>
            <a:r>
              <a:rPr lang="tr-TR" sz="1400" dirty="0">
                <a:latin typeface="Cambria Math" panose="02040503050406030204" pitchFamily="18" charset="0"/>
                <a:ea typeface="Calibri" panose="020F0502020204030204" pitchFamily="34" charset="0"/>
                <a:cs typeface="Cambria Math" panose="02040503050406030204" pitchFamily="18" charset="0"/>
              </a:rPr>
              <a:t>𝑟𝑒𝑛𝑐𝑖</a:t>
            </a:r>
            <a:r>
              <a:rPr lang="tr-TR" sz="1400" dirty="0">
                <a:latin typeface="Times New Roman" panose="02020603050405020304" pitchFamily="18" charset="0"/>
                <a:ea typeface="Calibri" panose="020F0502020204030204" pitchFamily="34" charset="0"/>
              </a:rPr>
              <a:t> </a:t>
            </a:r>
            <a:r>
              <a:rPr lang="tr-TR" sz="1400" dirty="0">
                <a:latin typeface="Cambria Math" panose="02040503050406030204" pitchFamily="18" charset="0"/>
                <a:ea typeface="Calibri" panose="020F0502020204030204" pitchFamily="34" charset="0"/>
                <a:cs typeface="Cambria Math" panose="02040503050406030204" pitchFamily="18" charset="0"/>
              </a:rPr>
              <a:t>𝑠𝑎𝑦𝚤𝑠𝚤</a:t>
            </a:r>
            <a:endParaRPr lang="tr-TR" sz="14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8122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9000991" cy="460895"/>
          </a:xfrm>
          <a:prstGeom prst="rect">
            <a:avLst/>
          </a:prstGeom>
          <a:solidFill>
            <a:schemeClr val="accent6">
              <a:lumMod val="40000"/>
              <a:lumOff val="60000"/>
            </a:schemeClr>
          </a:solidFill>
          <a:ln w="38100">
            <a:solidFill>
              <a:srgbClr val="FFC000"/>
            </a:solidFill>
          </a:ln>
        </p:spPr>
        <p:txBody>
          <a:bodyPr wrap="square" rtlCol="0">
            <a:spAutoFit/>
          </a:bodyPr>
          <a:lstStyle/>
          <a:p>
            <a:pPr lvl="0" algn="just">
              <a:lnSpc>
                <a:spcPct val="107000"/>
              </a:lnSpc>
              <a:spcAft>
                <a:spcPts val="0"/>
              </a:spcAft>
            </a:pPr>
            <a:r>
              <a:rPr lang="tr-TR" sz="2400" b="1" dirty="0">
                <a:latin typeface="Times New Roman" panose="02020603050405020304" pitchFamily="18" charset="0"/>
                <a:ea typeface="Calibri" panose="020F0502020204030204" pitchFamily="34" charset="0"/>
              </a:rPr>
              <a:t>Ders başarısı, Anket değerlendirilmesi ve eylem seviyeleri </a:t>
            </a:r>
            <a:endParaRPr lang="tr-TR" sz="1400" dirty="0">
              <a:effectLst/>
              <a:latin typeface="Times New Roman" panose="02020603050405020304" pitchFamily="18" charset="0"/>
              <a:ea typeface="Calibri" panose="020F0502020204030204" pitchFamily="34" charset="0"/>
            </a:endParaRPr>
          </a:p>
        </p:txBody>
      </p:sp>
      <p:graphicFrame>
        <p:nvGraphicFramePr>
          <p:cNvPr id="3" name="Tablo 2"/>
          <p:cNvGraphicFramePr>
            <a:graphicFrameLocks noGrp="1"/>
          </p:cNvGraphicFramePr>
          <p:nvPr>
            <p:extLst>
              <p:ext uri="{D42A27DB-BD31-4B8C-83A1-F6EECF244321}">
                <p14:modId xmlns:p14="http://schemas.microsoft.com/office/powerpoint/2010/main" val="3553062684"/>
              </p:ext>
            </p:extLst>
          </p:nvPr>
        </p:nvGraphicFramePr>
        <p:xfrm>
          <a:off x="191194" y="2041581"/>
          <a:ext cx="6542115" cy="2099975"/>
        </p:xfrm>
        <a:graphic>
          <a:graphicData uri="http://schemas.openxmlformats.org/drawingml/2006/table">
            <a:tbl>
              <a:tblPr firstRow="1" firstCol="1" bandRow="1"/>
              <a:tblGrid>
                <a:gridCol w="2218683">
                  <a:extLst>
                    <a:ext uri="{9D8B030D-6E8A-4147-A177-3AD203B41FA5}">
                      <a16:colId xmlns:a16="http://schemas.microsoft.com/office/drawing/2014/main" val="123448586"/>
                    </a:ext>
                  </a:extLst>
                </a:gridCol>
                <a:gridCol w="1339163">
                  <a:extLst>
                    <a:ext uri="{9D8B030D-6E8A-4147-A177-3AD203B41FA5}">
                      <a16:colId xmlns:a16="http://schemas.microsoft.com/office/drawing/2014/main" val="2995636212"/>
                    </a:ext>
                  </a:extLst>
                </a:gridCol>
                <a:gridCol w="906087">
                  <a:extLst>
                    <a:ext uri="{9D8B030D-6E8A-4147-A177-3AD203B41FA5}">
                      <a16:colId xmlns:a16="http://schemas.microsoft.com/office/drawing/2014/main" val="1786760646"/>
                    </a:ext>
                  </a:extLst>
                </a:gridCol>
                <a:gridCol w="839586">
                  <a:extLst>
                    <a:ext uri="{9D8B030D-6E8A-4147-A177-3AD203B41FA5}">
                      <a16:colId xmlns:a16="http://schemas.microsoft.com/office/drawing/2014/main" val="148191617"/>
                    </a:ext>
                  </a:extLst>
                </a:gridCol>
                <a:gridCol w="1238596">
                  <a:extLst>
                    <a:ext uri="{9D8B030D-6E8A-4147-A177-3AD203B41FA5}">
                      <a16:colId xmlns:a16="http://schemas.microsoft.com/office/drawing/2014/main" val="2766406080"/>
                    </a:ext>
                  </a:extLst>
                </a:gridCol>
              </a:tblGrid>
              <a:tr h="485487">
                <a:tc>
                  <a:txBody>
                    <a:bodyPr/>
                    <a:lstStyle/>
                    <a:p>
                      <a:pPr marL="457200" algn="l">
                        <a:lnSpc>
                          <a:spcPct val="107000"/>
                        </a:lnSpc>
                        <a:spcAft>
                          <a:spcPts val="0"/>
                        </a:spcAft>
                      </a:pPr>
                      <a:r>
                        <a:rPr lang="tr-TR" sz="1100">
                          <a:effectLst/>
                          <a:latin typeface="Cambria Math" panose="02040503050406030204" pitchFamily="18" charset="0"/>
                          <a:ea typeface="Times New Roman" panose="02020603050405020304" pitchFamily="18" charset="0"/>
                          <a:cs typeface="Cambria Math" panose="02040503050406030204" pitchFamily="18"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Eyleme gerek yok</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Düşük Öncelikli</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Orta Öncelikli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ctr">
                        <a:lnSpc>
                          <a:spcPct val="107000"/>
                        </a:lnSpc>
                        <a:spcAft>
                          <a:spcPts val="0"/>
                        </a:spcAft>
                      </a:pPr>
                      <a:r>
                        <a:rPr lang="tr-TR" sz="1100" dirty="0">
                          <a:solidFill>
                            <a:srgbClr val="FFFFFF"/>
                          </a:solidFill>
                          <a:effectLst/>
                          <a:latin typeface="Calibri" panose="020F0502020204030204" pitchFamily="34" charset="0"/>
                          <a:ea typeface="Calibri" panose="020F0502020204030204" pitchFamily="34" charset="0"/>
                        </a:rPr>
                        <a:t>Yüksek Öncelikli</a:t>
                      </a:r>
                      <a:endParaRPr lang="tr-TR" sz="9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275148241"/>
                  </a:ext>
                </a:extLst>
              </a:tr>
              <a:tr h="522161">
                <a:tc>
                  <a:txBody>
                    <a:bodyPr/>
                    <a:lstStyle/>
                    <a:p>
                      <a:pPr marL="457200" algn="l">
                        <a:lnSpc>
                          <a:spcPct val="107000"/>
                        </a:lnSpc>
                        <a:spcAft>
                          <a:spcPts val="0"/>
                        </a:spcAft>
                      </a:pPr>
                      <a:r>
                        <a:rPr lang="tr-TR" sz="1100">
                          <a:effectLst/>
                          <a:latin typeface="Cambria Math" panose="02040503050406030204" pitchFamily="18" charset="0"/>
                          <a:ea typeface="Times New Roman" panose="02020603050405020304" pitchFamily="18" charset="0"/>
                          <a:cs typeface="Cambria Math" panose="02040503050406030204" pitchFamily="18" charset="0"/>
                        </a:rPr>
                        <a:t>𝐻𝑎𝑚</a:t>
                      </a:r>
                      <a:r>
                        <a:rPr lang="tr-TR" sz="1100">
                          <a:effectLst/>
                          <a:latin typeface="Times New Roman" panose="02020603050405020304" pitchFamily="18" charset="0"/>
                          <a:ea typeface="Times New Roman" panose="02020603050405020304" pitchFamily="18" charset="0"/>
                        </a:rPr>
                        <a:t> </a:t>
                      </a:r>
                      <a:r>
                        <a:rPr lang="tr-TR" sz="1100">
                          <a:effectLst/>
                          <a:latin typeface="Cambria Math" panose="02040503050406030204" pitchFamily="18" charset="0"/>
                          <a:ea typeface="Times New Roman" panose="02020603050405020304" pitchFamily="18" charset="0"/>
                          <a:cs typeface="Cambria Math" panose="02040503050406030204" pitchFamily="18" charset="0"/>
                        </a:rPr>
                        <a:t>𝑁𝑜𝑡𝑎</a:t>
                      </a:r>
                      <a:r>
                        <a:rPr lang="tr-TR" sz="1100">
                          <a:effectLst/>
                          <a:latin typeface="Times New Roman" panose="02020603050405020304" pitchFamily="18" charset="0"/>
                          <a:ea typeface="Times New Roman" panose="02020603050405020304" pitchFamily="18" charset="0"/>
                        </a:rPr>
                        <a:t> </a:t>
                      </a:r>
                      <a:r>
                        <a:rPr lang="tr-TR" sz="1100">
                          <a:effectLst/>
                          <a:latin typeface="Cambria Math" panose="02040503050406030204" pitchFamily="18" charset="0"/>
                          <a:ea typeface="Times New Roman" panose="02020603050405020304" pitchFamily="18" charset="0"/>
                          <a:cs typeface="Cambria Math" panose="02040503050406030204" pitchFamily="18" charset="0"/>
                        </a:rPr>
                        <a:t>𝐺</a:t>
                      </a:r>
                      <a:r>
                        <a:rPr lang="tr-TR" sz="1100">
                          <a:effectLst/>
                          <a:latin typeface="Times New Roman" panose="02020603050405020304" pitchFamily="18" charset="0"/>
                          <a:ea typeface="Times New Roman" panose="02020603050405020304" pitchFamily="18" charset="0"/>
                        </a:rPr>
                        <a:t>ö</a:t>
                      </a:r>
                      <a:r>
                        <a:rPr lang="tr-TR" sz="1100">
                          <a:effectLst/>
                          <a:latin typeface="Cambria Math" panose="02040503050406030204" pitchFamily="18" charset="0"/>
                          <a:ea typeface="Times New Roman" panose="02020603050405020304" pitchFamily="18" charset="0"/>
                          <a:cs typeface="Cambria Math" panose="02040503050406030204" pitchFamily="18" charset="0"/>
                        </a:rPr>
                        <a:t>𝑟𝑒</a:t>
                      </a:r>
                      <a:r>
                        <a:rPr lang="tr-TR" sz="1100">
                          <a:effectLst/>
                          <a:latin typeface="Times New Roman" panose="02020603050405020304" pitchFamily="18" charset="0"/>
                          <a:ea typeface="Times New Roman" panose="02020603050405020304" pitchFamily="18" charset="0"/>
                        </a:rPr>
                        <a:t> </a:t>
                      </a:r>
                      <a:r>
                        <a:rPr lang="tr-TR" sz="1100">
                          <a:effectLst/>
                          <a:latin typeface="Cambria Math" panose="02040503050406030204" pitchFamily="18" charset="0"/>
                          <a:ea typeface="Times New Roman" panose="02020603050405020304" pitchFamily="18" charset="0"/>
                          <a:cs typeface="Cambria Math" panose="02040503050406030204" pitchFamily="18" charset="0"/>
                        </a:rPr>
                        <a:t>𝐴</a:t>
                      </a:r>
                      <a:r>
                        <a:rPr lang="tr-TR" sz="1100">
                          <a:effectLst/>
                          <a:latin typeface="Times New Roman" panose="02020603050405020304" pitchFamily="18" charset="0"/>
                          <a:ea typeface="Times New Roman" panose="02020603050405020304" pitchFamily="18" charset="0"/>
                        </a:rPr>
                        <a:t>ğ</a:t>
                      </a:r>
                      <a:r>
                        <a:rPr lang="tr-TR" sz="1100">
                          <a:effectLst/>
                          <a:latin typeface="Cambria Math" panose="02040503050406030204" pitchFamily="18" charset="0"/>
                          <a:ea typeface="Times New Roman" panose="02020603050405020304" pitchFamily="18" charset="0"/>
                          <a:cs typeface="Cambria Math" panose="02040503050406030204" pitchFamily="18" charset="0"/>
                        </a:rPr>
                        <a:t>𝚤𝑟𝑙𝚤𝑘𝑙𝑎𝑛𝑑𝚤𝑟𝚤𝑙𝑚𝚤</a:t>
                      </a:r>
                      <a:r>
                        <a:rPr lang="tr-TR" sz="1100">
                          <a:effectLst/>
                          <a:latin typeface="Times New Roman" panose="02020603050405020304" pitchFamily="18" charset="0"/>
                          <a:ea typeface="Times New Roman" panose="02020603050405020304" pitchFamily="18" charset="0"/>
                        </a:rPr>
                        <a:t>ş </a:t>
                      </a:r>
                      <a:r>
                        <a:rPr lang="tr-TR" sz="1100">
                          <a:effectLst/>
                          <a:latin typeface="Cambria Math" panose="02040503050406030204" pitchFamily="18" charset="0"/>
                          <a:ea typeface="Times New Roman" panose="02020603050405020304" pitchFamily="18" charset="0"/>
                          <a:cs typeface="Cambria Math" panose="02040503050406030204" pitchFamily="18" charset="0"/>
                        </a:rPr>
                        <a:t>𝐵𝑎</a:t>
                      </a:r>
                      <a:r>
                        <a:rPr lang="tr-TR" sz="1100">
                          <a:effectLst/>
                          <a:latin typeface="Times New Roman" panose="02020603050405020304" pitchFamily="18" charset="0"/>
                          <a:ea typeface="Times New Roman" panose="02020603050405020304" pitchFamily="18" charset="0"/>
                        </a:rPr>
                        <a:t>ş</a:t>
                      </a:r>
                      <a:r>
                        <a:rPr lang="tr-TR" sz="1100">
                          <a:effectLst/>
                          <a:latin typeface="Cambria Math" panose="02040503050406030204" pitchFamily="18" charset="0"/>
                          <a:ea typeface="Times New Roman" panose="02020603050405020304" pitchFamily="18" charset="0"/>
                          <a:cs typeface="Cambria Math" panose="02040503050406030204" pitchFamily="18" charset="0"/>
                        </a:rPr>
                        <a:t>𝑎𝑟𝚤</a:t>
                      </a:r>
                      <a:r>
                        <a:rPr lang="tr-TR" sz="1100">
                          <a:effectLst/>
                          <a:latin typeface="Times New Roman" panose="02020603050405020304" pitchFamily="18" charset="0"/>
                          <a:ea typeface="Times New Roman" panose="02020603050405020304" pitchFamily="18" charset="0"/>
                        </a:rPr>
                        <a:t> </a:t>
                      </a:r>
                      <a:r>
                        <a:rPr lang="tr-TR" sz="1100">
                          <a:effectLst/>
                          <a:latin typeface="Cambria Math" panose="02040503050406030204" pitchFamily="18" charset="0"/>
                          <a:ea typeface="Times New Roman" panose="02020603050405020304" pitchFamily="18" charset="0"/>
                          <a:cs typeface="Cambria Math" panose="02040503050406030204" pitchFamily="18" charset="0"/>
                        </a:rPr>
                        <a:t>𝑂𝑟𝑎𝑛𝚤</a:t>
                      </a:r>
                      <a:r>
                        <a:rPr lang="tr-TR" sz="1100">
                          <a:effectLst/>
                          <a:latin typeface="Times New Roman" panose="02020603050405020304" pitchFamily="18" charset="0"/>
                          <a:ea typeface="Times New Roman" panose="02020603050405020304" pitchFamily="18" charset="0"/>
                        </a:rPr>
                        <a:t>, HNBO</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4399496"/>
                  </a:ext>
                </a:extLst>
              </a:tr>
              <a:tr h="696214">
                <a:tc>
                  <a:txBody>
                    <a:bodyPr/>
                    <a:lstStyle/>
                    <a:p>
                      <a:pPr marL="457200" algn="l">
                        <a:lnSpc>
                          <a:spcPct val="107000"/>
                        </a:lnSpc>
                        <a:spcAft>
                          <a:spcPts val="0"/>
                        </a:spcAft>
                      </a:pPr>
                      <a:r>
                        <a:rPr lang="tr-TR" sz="1100">
                          <a:effectLst/>
                          <a:latin typeface="Cambria Math" panose="02040503050406030204" pitchFamily="18" charset="0"/>
                          <a:ea typeface="Times New Roman" panose="02020603050405020304" pitchFamily="18" charset="0"/>
                          <a:cs typeface="Cambria Math" panose="02040503050406030204" pitchFamily="18" charset="0"/>
                        </a:rPr>
                        <a:t>𝐻𝑎𝑟𝑓 𝑁𝑜𝑡𝑢𝑛𝑎 𝐺ö𝑟𝑒 𝐴ğ𝚤𝑟𝑙𝚤𝑘𝑙𝑎𝑛𝑑𝚤𝑟𝚤𝑙𝑚𝚤ş 𝐵𝑎ş𝑎𝑟𝚤 𝑂𝑟𝑎𝑛𝚤, 𝐷𝐻𝐵𝑂</a:t>
                      </a:r>
                      <a:endParaRPr lang="tr-TR" sz="900">
                        <a:effectLst/>
                        <a:latin typeface="Times New Roman" panose="02020603050405020304" pitchFamily="18" charset="0"/>
                        <a:ea typeface="Calibri" panose="020F0502020204030204" pitchFamily="34" charset="0"/>
                      </a:endParaRPr>
                    </a:p>
                    <a:p>
                      <a:pPr marL="457200" algn="l">
                        <a:lnSpc>
                          <a:spcPct val="107000"/>
                        </a:lnSpc>
                        <a:spcAft>
                          <a:spcPts val="0"/>
                        </a:spcAft>
                      </a:pPr>
                      <a:r>
                        <a:rPr lang="tr-TR" sz="1100">
                          <a:effectLst/>
                          <a:latin typeface="Cambria Math" panose="02040503050406030204" pitchFamily="18" charset="0"/>
                          <a:ea typeface="Times New Roman" panose="02020603050405020304" pitchFamily="18" charset="0"/>
                          <a:cs typeface="Cambria Math" panose="02040503050406030204" pitchFamily="18" charset="0"/>
                        </a:rPr>
                        <a:t>{(Harf Notu katsayısı / 4]</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1794932"/>
                  </a:ext>
                </a:extLst>
              </a:tr>
              <a:tr h="348107">
                <a:tc>
                  <a:txBody>
                    <a:bodyPr/>
                    <a:lstStyle/>
                    <a:p>
                      <a:pPr marL="457200" algn="l">
                        <a:lnSpc>
                          <a:spcPct val="107000"/>
                        </a:lnSpc>
                        <a:spcAft>
                          <a:spcPts val="0"/>
                        </a:spcAft>
                      </a:pPr>
                      <a:r>
                        <a:rPr lang="tr-TR" sz="1100">
                          <a:effectLst/>
                          <a:latin typeface="Cambria Math" panose="02040503050406030204" pitchFamily="18" charset="0"/>
                          <a:ea typeface="Times New Roman" panose="02020603050405020304" pitchFamily="18" charset="0"/>
                          <a:cs typeface="Cambria Math" panose="02040503050406030204" pitchFamily="18" charset="0"/>
                        </a:rPr>
                        <a:t>Genel Değerlendirme Memnuniyet oranı</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4061861"/>
                  </a:ext>
                </a:extLst>
              </a:tr>
            </a:tbl>
          </a:graphicData>
        </a:graphic>
      </p:graphicFrame>
      <p:sp>
        <p:nvSpPr>
          <p:cNvPr id="9" name="Rectangle 2"/>
          <p:cNvSpPr>
            <a:spLocks noChangeArrowheads="1"/>
          </p:cNvSpPr>
          <p:nvPr/>
        </p:nvSpPr>
        <p:spPr bwMode="auto">
          <a:xfrm>
            <a:off x="7168832" y="2001842"/>
            <a:ext cx="445558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200" b="0" i="0" u="none" strike="noStrike" cap="none" normalizeH="0" baseline="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DHNO’ya</a:t>
            </a:r>
            <a:r>
              <a:rPr kumimoji="0" lang="tr-TR" altLang="tr-TR"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göre başarı düzeyi değerlendirilmesi ve eylem seviyeleri</a:t>
            </a:r>
            <a:endParaRPr kumimoji="0" lang="tr-TR" altLang="tr-TR"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tr-TR" altLang="tr-TR" sz="1800" b="0" i="0" u="none" strike="noStrike" cap="none" normalizeH="0" baseline="0" dirty="0">
              <a:ln>
                <a:noFill/>
              </a:ln>
              <a:solidFill>
                <a:schemeClr val="tx1"/>
              </a:solidFill>
              <a:effectLst/>
              <a:latin typeface="Arial" panose="020B0604020202020204" pitchFamily="34" charset="0"/>
            </a:endParaRPr>
          </a:p>
        </p:txBody>
      </p:sp>
      <p:graphicFrame>
        <p:nvGraphicFramePr>
          <p:cNvPr id="10" name="Tablo 9"/>
          <p:cNvGraphicFramePr>
            <a:graphicFrameLocks noGrp="1"/>
          </p:cNvGraphicFramePr>
          <p:nvPr>
            <p:extLst>
              <p:ext uri="{D42A27DB-BD31-4B8C-83A1-F6EECF244321}">
                <p14:modId xmlns:p14="http://schemas.microsoft.com/office/powerpoint/2010/main" val="3924160145"/>
              </p:ext>
            </p:extLst>
          </p:nvPr>
        </p:nvGraphicFramePr>
        <p:xfrm>
          <a:off x="7168832" y="2278841"/>
          <a:ext cx="4407535" cy="1761363"/>
        </p:xfrm>
        <a:graphic>
          <a:graphicData uri="http://schemas.openxmlformats.org/drawingml/2006/table">
            <a:tbl>
              <a:tblPr firstRow="1" firstCol="1" bandRow="1"/>
              <a:tblGrid>
                <a:gridCol w="1707515">
                  <a:extLst>
                    <a:ext uri="{9D8B030D-6E8A-4147-A177-3AD203B41FA5}">
                      <a16:colId xmlns:a16="http://schemas.microsoft.com/office/drawing/2014/main" val="1874835880"/>
                    </a:ext>
                  </a:extLst>
                </a:gridCol>
                <a:gridCol w="1350010">
                  <a:extLst>
                    <a:ext uri="{9D8B030D-6E8A-4147-A177-3AD203B41FA5}">
                      <a16:colId xmlns:a16="http://schemas.microsoft.com/office/drawing/2014/main" val="712934229"/>
                    </a:ext>
                  </a:extLst>
                </a:gridCol>
                <a:gridCol w="1350010">
                  <a:extLst>
                    <a:ext uri="{9D8B030D-6E8A-4147-A177-3AD203B41FA5}">
                      <a16:colId xmlns:a16="http://schemas.microsoft.com/office/drawing/2014/main" val="282151797"/>
                    </a:ext>
                  </a:extLst>
                </a:gridCol>
              </a:tblGrid>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Başarı Oranı</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 Seviyesi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Renk Kodlaması</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432411208"/>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90-100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Eyleme gerek yok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754962524"/>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80-90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Eyleme gerek yok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725496127"/>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70-80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Düşük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60272756"/>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60-70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Orta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210141117"/>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50-60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Orta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877783181"/>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40-50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Yüksek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64136126"/>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20-40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Yüksek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64363253"/>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0-20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Yüksek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295965232"/>
                  </a:ext>
                </a:extLst>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1397470372"/>
              </p:ext>
            </p:extLst>
          </p:nvPr>
        </p:nvGraphicFramePr>
        <p:xfrm>
          <a:off x="7165657" y="4471072"/>
          <a:ext cx="4410710" cy="2152777"/>
        </p:xfrm>
        <a:graphic>
          <a:graphicData uri="http://schemas.openxmlformats.org/drawingml/2006/table">
            <a:tbl>
              <a:tblPr/>
              <a:tblGrid>
                <a:gridCol w="704850">
                  <a:extLst>
                    <a:ext uri="{9D8B030D-6E8A-4147-A177-3AD203B41FA5}">
                      <a16:colId xmlns:a16="http://schemas.microsoft.com/office/drawing/2014/main" val="2001900974"/>
                    </a:ext>
                  </a:extLst>
                </a:gridCol>
                <a:gridCol w="770255">
                  <a:extLst>
                    <a:ext uri="{9D8B030D-6E8A-4147-A177-3AD203B41FA5}">
                      <a16:colId xmlns:a16="http://schemas.microsoft.com/office/drawing/2014/main" val="2684242621"/>
                    </a:ext>
                  </a:extLst>
                </a:gridCol>
                <a:gridCol w="1585595">
                  <a:extLst>
                    <a:ext uri="{9D8B030D-6E8A-4147-A177-3AD203B41FA5}">
                      <a16:colId xmlns:a16="http://schemas.microsoft.com/office/drawing/2014/main" val="948191429"/>
                    </a:ext>
                  </a:extLst>
                </a:gridCol>
                <a:gridCol w="1350010">
                  <a:extLst>
                    <a:ext uri="{9D8B030D-6E8A-4147-A177-3AD203B41FA5}">
                      <a16:colId xmlns:a16="http://schemas.microsoft.com/office/drawing/2014/main" val="1025402986"/>
                    </a:ext>
                  </a:extLst>
                </a:gridCol>
              </a:tblGrid>
              <a:tr h="129540">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Harf </a:t>
                      </a:r>
                      <a:endParaRPr lang="tr-TR" sz="900">
                        <a:effectLst/>
                        <a:latin typeface="Times New Roman" panose="02020603050405020304" pitchFamily="18" charset="0"/>
                        <a:ea typeface="Calibri" panose="020F0502020204030204" pitchFamily="34" charset="0"/>
                      </a:endParaRPr>
                    </a:p>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Notları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Ağırlık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Eylem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Renk Kodlaması</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970757"/>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AA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4.0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Eyleme Gerek Yok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386386787"/>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BA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3.5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Eyleme Gerek Yok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4108724595"/>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BB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3.0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Düşük Öncelikli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29036396"/>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CB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2.5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Düşük Öncelikli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932514324"/>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CC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2.0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Orta Öncelikli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331060878"/>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DC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1.5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Orta Öncelikli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814473896"/>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DD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1.0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Yüksek Öncelikli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460152133"/>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FD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0.5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Yüksek Öncelikli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4226558591"/>
                  </a:ext>
                </a:extLst>
              </a:tr>
              <a:tr h="5715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FF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0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Yüksek Öncelikli </a:t>
                      </a:r>
                      <a:endParaRPr lang="tr-TR" sz="90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69032768"/>
                  </a:ext>
                </a:extLst>
              </a:tr>
            </a:tbl>
          </a:graphicData>
        </a:graphic>
      </p:graphicFrame>
      <p:sp>
        <p:nvSpPr>
          <p:cNvPr id="13" name="Dikdörtgen 12"/>
          <p:cNvSpPr/>
          <p:nvPr/>
        </p:nvSpPr>
        <p:spPr>
          <a:xfrm>
            <a:off x="7165657" y="4106377"/>
            <a:ext cx="4347665" cy="289951"/>
          </a:xfrm>
          <a:prstGeom prst="rect">
            <a:avLst/>
          </a:prstGeom>
        </p:spPr>
        <p:txBody>
          <a:bodyPr wrap="none">
            <a:spAutoFit/>
          </a:bodyPr>
          <a:lstStyle/>
          <a:p>
            <a:pPr algn="just">
              <a:lnSpc>
                <a:spcPct val="107000"/>
              </a:lnSpc>
              <a:spcAft>
                <a:spcPts val="0"/>
              </a:spcAft>
            </a:pPr>
            <a:r>
              <a:rPr lang="tr-TR" sz="1200" dirty="0" err="1">
                <a:latin typeface="Times New Roman" panose="02020603050405020304" pitchFamily="18" charset="0"/>
                <a:ea typeface="Calibri" panose="020F0502020204030204" pitchFamily="34" charset="0"/>
              </a:rPr>
              <a:t>DHBO’ya</a:t>
            </a:r>
            <a:r>
              <a:rPr lang="tr-TR" sz="1200" dirty="0">
                <a:latin typeface="Times New Roman" panose="02020603050405020304" pitchFamily="18" charset="0"/>
                <a:ea typeface="Calibri" panose="020F0502020204030204" pitchFamily="34" charset="0"/>
              </a:rPr>
              <a:t> göre başarı düzeyi değerlendirilmesi ve eylem seviyeleri</a:t>
            </a:r>
            <a:endParaRPr lang="tr-TR" sz="900" dirty="0">
              <a:effectLst/>
              <a:latin typeface="Times New Roman" panose="02020603050405020304" pitchFamily="18" charset="0"/>
              <a:ea typeface="Calibri" panose="020F0502020204030204" pitchFamily="34" charset="0"/>
            </a:endParaRPr>
          </a:p>
        </p:txBody>
      </p:sp>
      <p:graphicFrame>
        <p:nvGraphicFramePr>
          <p:cNvPr id="14" name="Tablo 13"/>
          <p:cNvGraphicFramePr>
            <a:graphicFrameLocks noGrp="1"/>
          </p:cNvGraphicFramePr>
          <p:nvPr>
            <p:extLst>
              <p:ext uri="{D42A27DB-BD31-4B8C-83A1-F6EECF244321}">
                <p14:modId xmlns:p14="http://schemas.microsoft.com/office/powerpoint/2010/main" val="4130924946"/>
              </p:ext>
            </p:extLst>
          </p:nvPr>
        </p:nvGraphicFramePr>
        <p:xfrm>
          <a:off x="750021" y="4817124"/>
          <a:ext cx="4407535" cy="978535"/>
        </p:xfrm>
        <a:graphic>
          <a:graphicData uri="http://schemas.openxmlformats.org/drawingml/2006/table">
            <a:tbl>
              <a:tblPr firstRow="1" firstCol="1" bandRow="1"/>
              <a:tblGrid>
                <a:gridCol w="1707515">
                  <a:extLst>
                    <a:ext uri="{9D8B030D-6E8A-4147-A177-3AD203B41FA5}">
                      <a16:colId xmlns:a16="http://schemas.microsoft.com/office/drawing/2014/main" val="1585879811"/>
                    </a:ext>
                  </a:extLst>
                </a:gridCol>
                <a:gridCol w="1350010">
                  <a:extLst>
                    <a:ext uri="{9D8B030D-6E8A-4147-A177-3AD203B41FA5}">
                      <a16:colId xmlns:a16="http://schemas.microsoft.com/office/drawing/2014/main" val="3562525071"/>
                    </a:ext>
                  </a:extLst>
                </a:gridCol>
                <a:gridCol w="1350010">
                  <a:extLst>
                    <a:ext uri="{9D8B030D-6E8A-4147-A177-3AD203B41FA5}">
                      <a16:colId xmlns:a16="http://schemas.microsoft.com/office/drawing/2014/main" val="3877989652"/>
                    </a:ext>
                  </a:extLst>
                </a:gridCol>
              </a:tblGrid>
              <a:tr h="0">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Memnuniyet Anket Oranı</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 Seviyesi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Renk Kodlaması</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6249095"/>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81-100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Eyleme gerek yok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2726158589"/>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61-80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Düşük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16044641"/>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41-60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Orta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986897169"/>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0-40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Yüksek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78589439"/>
                  </a:ext>
                </a:extLst>
              </a:tr>
            </a:tbl>
          </a:graphicData>
        </a:graphic>
      </p:graphicFrame>
    </p:spTree>
    <p:extLst>
      <p:ext uri="{BB962C8B-B14F-4D97-AF65-F5344CB8AC3E}">
        <p14:creationId xmlns:p14="http://schemas.microsoft.com/office/powerpoint/2010/main" val="1276718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10456334"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Ders çıktısına (PÇ) Memnuniyet Anketi ve Eylem Seviyeleri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graphicFrame>
        <p:nvGraphicFramePr>
          <p:cNvPr id="7" name="Tablo 6"/>
          <p:cNvGraphicFramePr>
            <a:graphicFrameLocks noGrp="1"/>
          </p:cNvGraphicFramePr>
          <p:nvPr>
            <p:extLst>
              <p:ext uri="{D42A27DB-BD31-4B8C-83A1-F6EECF244321}">
                <p14:modId xmlns:p14="http://schemas.microsoft.com/office/powerpoint/2010/main" val="1558562556"/>
              </p:ext>
            </p:extLst>
          </p:nvPr>
        </p:nvGraphicFramePr>
        <p:xfrm>
          <a:off x="427355" y="2438918"/>
          <a:ext cx="5668010" cy="1565531"/>
        </p:xfrm>
        <a:graphic>
          <a:graphicData uri="http://schemas.openxmlformats.org/drawingml/2006/table">
            <a:tbl>
              <a:tblPr firstRow="1" firstCol="1" bandRow="1"/>
              <a:tblGrid>
                <a:gridCol w="2067560">
                  <a:extLst>
                    <a:ext uri="{9D8B030D-6E8A-4147-A177-3AD203B41FA5}">
                      <a16:colId xmlns:a16="http://schemas.microsoft.com/office/drawing/2014/main" val="3784736554"/>
                    </a:ext>
                  </a:extLst>
                </a:gridCol>
                <a:gridCol w="1952394">
                  <a:extLst>
                    <a:ext uri="{9D8B030D-6E8A-4147-A177-3AD203B41FA5}">
                      <a16:colId xmlns:a16="http://schemas.microsoft.com/office/drawing/2014/main" val="1051906252"/>
                    </a:ext>
                  </a:extLst>
                </a:gridCol>
                <a:gridCol w="1648056">
                  <a:extLst>
                    <a:ext uri="{9D8B030D-6E8A-4147-A177-3AD203B41FA5}">
                      <a16:colId xmlns:a16="http://schemas.microsoft.com/office/drawing/2014/main" val="2455451349"/>
                    </a:ext>
                  </a:extLst>
                </a:gridCol>
              </a:tblGrid>
              <a:tr h="0">
                <a:tc>
                  <a:txBody>
                    <a:bodyPr/>
                    <a:lstStyle/>
                    <a:p>
                      <a:pPr marL="457200" algn="l">
                        <a:lnSpc>
                          <a:spcPct val="107000"/>
                        </a:lnSpc>
                        <a:spcAft>
                          <a:spcPts val="0"/>
                        </a:spcAft>
                      </a:pPr>
                      <a:r>
                        <a:rPr lang="tr-TR" sz="1600" dirty="0">
                          <a:effectLst/>
                          <a:latin typeface="Cambria Math" panose="02040503050406030204" pitchFamily="18" charset="0"/>
                          <a:ea typeface="Times New Roman" panose="02020603050405020304" pitchFamily="18" charset="0"/>
                          <a:cs typeface="Cambria Math" panose="02040503050406030204" pitchFamily="18" charset="0"/>
                        </a:rPr>
                        <a:t>Dersin Program Çıktısı </a:t>
                      </a: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dirty="0">
                          <a:solidFill>
                            <a:srgbClr val="000000"/>
                          </a:solidFill>
                          <a:effectLst/>
                          <a:latin typeface="Calibri" panose="020F0502020204030204" pitchFamily="34" charset="0"/>
                          <a:ea typeface="Calibri" panose="020F0502020204030204" pitchFamily="34" charset="0"/>
                        </a:rPr>
                        <a:t>% Memnuniyet Oranı</a:t>
                      </a: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dirty="0">
                          <a:solidFill>
                            <a:srgbClr val="000000"/>
                          </a:solidFill>
                          <a:effectLst/>
                          <a:latin typeface="Calibri" panose="020F0502020204030204" pitchFamily="34" charset="0"/>
                          <a:ea typeface="Calibri" panose="020F0502020204030204" pitchFamily="34" charset="0"/>
                        </a:rPr>
                        <a:t>Eylem Seviyesi</a:t>
                      </a: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942475"/>
                  </a:ext>
                </a:extLst>
              </a:tr>
              <a:tr h="0">
                <a:tc>
                  <a:txBody>
                    <a:bodyPr/>
                    <a:lstStyle/>
                    <a:p>
                      <a:pPr marL="457200" algn="l">
                        <a:lnSpc>
                          <a:spcPct val="107000"/>
                        </a:lnSpc>
                        <a:spcAft>
                          <a:spcPts val="0"/>
                        </a:spcAft>
                      </a:pPr>
                      <a:r>
                        <a:rPr lang="tr-TR" sz="1600">
                          <a:effectLst/>
                          <a:latin typeface="Cambria Math" panose="02040503050406030204" pitchFamily="18" charset="0"/>
                          <a:ea typeface="Times New Roman" panose="02020603050405020304" pitchFamily="18" charset="0"/>
                          <a:cs typeface="Cambria Math" panose="02040503050406030204" pitchFamily="18" charset="0"/>
                        </a:rPr>
                        <a:t>PÇ 1</a:t>
                      </a:r>
                      <a:endParaRPr lang="tr-TR" sz="16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dirty="0">
                          <a:solidFill>
                            <a:srgbClr val="000000"/>
                          </a:solidFill>
                          <a:effectLst/>
                          <a:latin typeface="Calibri" panose="020F0502020204030204" pitchFamily="34" charset="0"/>
                          <a:ea typeface="Calibri" panose="020F0502020204030204" pitchFamily="34" charset="0"/>
                        </a:rPr>
                        <a:t> </a:t>
                      </a:r>
                      <a:endParaRPr lang="tr-TR" sz="1600" dirty="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a:solidFill>
                            <a:srgbClr val="000000"/>
                          </a:solidFill>
                          <a:effectLst/>
                          <a:latin typeface="Calibri" panose="020F0502020204030204" pitchFamily="34" charset="0"/>
                          <a:ea typeface="Calibri" panose="020F0502020204030204" pitchFamily="34" charset="0"/>
                        </a:rPr>
                        <a:t> </a:t>
                      </a:r>
                      <a:endParaRPr lang="tr-TR" sz="16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5794857"/>
                  </a:ext>
                </a:extLst>
              </a:tr>
              <a:tr h="0">
                <a:tc>
                  <a:txBody>
                    <a:bodyPr/>
                    <a:lstStyle/>
                    <a:p>
                      <a:pPr marL="457200" algn="l">
                        <a:lnSpc>
                          <a:spcPct val="107000"/>
                        </a:lnSpc>
                        <a:spcAft>
                          <a:spcPts val="0"/>
                        </a:spcAft>
                      </a:pPr>
                      <a:r>
                        <a:rPr lang="tr-TR" sz="1600">
                          <a:effectLst/>
                          <a:latin typeface="Cambria Math" panose="02040503050406030204" pitchFamily="18" charset="0"/>
                          <a:ea typeface="Times New Roman" panose="02020603050405020304" pitchFamily="18" charset="0"/>
                          <a:cs typeface="Cambria Math" panose="02040503050406030204" pitchFamily="18" charset="0"/>
                        </a:rPr>
                        <a:t>PÇ 2</a:t>
                      </a:r>
                      <a:endParaRPr lang="tr-TR" sz="16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a:solidFill>
                            <a:srgbClr val="000000"/>
                          </a:solidFill>
                          <a:effectLst/>
                          <a:latin typeface="Calibri" panose="020F0502020204030204" pitchFamily="34" charset="0"/>
                          <a:ea typeface="Calibri" panose="020F0502020204030204" pitchFamily="34" charset="0"/>
                        </a:rPr>
                        <a:t> </a:t>
                      </a:r>
                      <a:endParaRPr lang="tr-TR" sz="160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a:solidFill>
                            <a:srgbClr val="000000"/>
                          </a:solidFill>
                          <a:effectLst/>
                          <a:latin typeface="Calibri" panose="020F0502020204030204" pitchFamily="34" charset="0"/>
                          <a:ea typeface="Calibri" panose="020F0502020204030204" pitchFamily="34" charset="0"/>
                        </a:rPr>
                        <a:t> </a:t>
                      </a:r>
                      <a:endParaRPr lang="tr-TR" sz="16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3683815"/>
                  </a:ext>
                </a:extLst>
              </a:tr>
              <a:tr h="0">
                <a:tc>
                  <a:txBody>
                    <a:bodyPr/>
                    <a:lstStyle/>
                    <a:p>
                      <a:pPr marL="457200" algn="l">
                        <a:lnSpc>
                          <a:spcPct val="107000"/>
                        </a:lnSpc>
                        <a:spcAft>
                          <a:spcPts val="0"/>
                        </a:spcAft>
                      </a:pPr>
                      <a:r>
                        <a:rPr lang="tr-TR" sz="1600">
                          <a:effectLst/>
                          <a:latin typeface="Cambria Math" panose="02040503050406030204" pitchFamily="18" charset="0"/>
                          <a:ea typeface="Times New Roman" panose="02020603050405020304" pitchFamily="18" charset="0"/>
                          <a:cs typeface="Cambria Math" panose="02040503050406030204" pitchFamily="18" charset="0"/>
                        </a:rPr>
                        <a:t>PÇ 3</a:t>
                      </a:r>
                      <a:endParaRPr lang="tr-TR" sz="16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a:solidFill>
                            <a:srgbClr val="000000"/>
                          </a:solidFill>
                          <a:effectLst/>
                          <a:latin typeface="Calibri" panose="020F0502020204030204" pitchFamily="34" charset="0"/>
                          <a:ea typeface="Calibri" panose="020F0502020204030204" pitchFamily="34" charset="0"/>
                        </a:rPr>
                        <a:t> </a:t>
                      </a:r>
                      <a:endParaRPr lang="tr-TR" sz="160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a:solidFill>
                            <a:srgbClr val="000000"/>
                          </a:solidFill>
                          <a:effectLst/>
                          <a:latin typeface="Calibri" panose="020F0502020204030204" pitchFamily="34" charset="0"/>
                          <a:ea typeface="Calibri" panose="020F0502020204030204" pitchFamily="34" charset="0"/>
                        </a:rPr>
                        <a:t> </a:t>
                      </a:r>
                      <a:endParaRPr lang="tr-TR" sz="16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6338675"/>
                  </a:ext>
                </a:extLst>
              </a:tr>
              <a:tr h="0">
                <a:tc>
                  <a:txBody>
                    <a:bodyPr/>
                    <a:lstStyle/>
                    <a:p>
                      <a:pPr marL="457200" algn="l">
                        <a:lnSpc>
                          <a:spcPct val="107000"/>
                        </a:lnSpc>
                        <a:spcAft>
                          <a:spcPts val="0"/>
                        </a:spcAft>
                      </a:pPr>
                      <a:r>
                        <a:rPr lang="tr-TR" sz="1600">
                          <a:effectLst/>
                          <a:latin typeface="Cambria Math" panose="02040503050406030204" pitchFamily="18" charset="0"/>
                          <a:ea typeface="Times New Roman" panose="02020603050405020304" pitchFamily="18" charset="0"/>
                          <a:cs typeface="Cambria Math" panose="02040503050406030204" pitchFamily="18" charset="0"/>
                        </a:rPr>
                        <a:t>PÇ 4</a:t>
                      </a:r>
                      <a:endParaRPr lang="tr-TR" sz="16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a:solidFill>
                            <a:srgbClr val="000000"/>
                          </a:solidFill>
                          <a:effectLst/>
                          <a:latin typeface="Calibri" panose="020F0502020204030204" pitchFamily="34" charset="0"/>
                          <a:ea typeface="Calibri" panose="020F0502020204030204" pitchFamily="34" charset="0"/>
                        </a:rPr>
                        <a:t> </a:t>
                      </a:r>
                      <a:endParaRPr lang="tr-TR" sz="160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600" dirty="0">
                          <a:solidFill>
                            <a:srgbClr val="000000"/>
                          </a:solidFill>
                          <a:effectLst/>
                          <a:latin typeface="Calibri" panose="020F0502020204030204" pitchFamily="34" charset="0"/>
                          <a:ea typeface="Calibri" panose="020F0502020204030204" pitchFamily="34" charset="0"/>
                        </a:rPr>
                        <a:t> </a:t>
                      </a: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2054926"/>
                  </a:ext>
                </a:extLst>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4166734828"/>
              </p:ext>
            </p:extLst>
          </p:nvPr>
        </p:nvGraphicFramePr>
        <p:xfrm>
          <a:off x="427355" y="4467989"/>
          <a:ext cx="4407535" cy="978535"/>
        </p:xfrm>
        <a:graphic>
          <a:graphicData uri="http://schemas.openxmlformats.org/drawingml/2006/table">
            <a:tbl>
              <a:tblPr firstRow="1" firstCol="1" bandRow="1"/>
              <a:tblGrid>
                <a:gridCol w="1707515">
                  <a:extLst>
                    <a:ext uri="{9D8B030D-6E8A-4147-A177-3AD203B41FA5}">
                      <a16:colId xmlns:a16="http://schemas.microsoft.com/office/drawing/2014/main" val="1585879811"/>
                    </a:ext>
                  </a:extLst>
                </a:gridCol>
                <a:gridCol w="1350010">
                  <a:extLst>
                    <a:ext uri="{9D8B030D-6E8A-4147-A177-3AD203B41FA5}">
                      <a16:colId xmlns:a16="http://schemas.microsoft.com/office/drawing/2014/main" val="3562525071"/>
                    </a:ext>
                  </a:extLst>
                </a:gridCol>
                <a:gridCol w="1350010">
                  <a:extLst>
                    <a:ext uri="{9D8B030D-6E8A-4147-A177-3AD203B41FA5}">
                      <a16:colId xmlns:a16="http://schemas.microsoft.com/office/drawing/2014/main" val="3877989652"/>
                    </a:ext>
                  </a:extLst>
                </a:gridCol>
              </a:tblGrid>
              <a:tr h="0">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Memnuniyet Anket Oranı</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 Seviyesi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Renk Kodlaması</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6249095"/>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81-100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Eyleme gerek yok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2726158589"/>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61-80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Düşük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16044641"/>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41-60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Orta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986897169"/>
                  </a:ext>
                </a:extLst>
              </a:tr>
              <a:tr h="0">
                <a:tc>
                  <a:txBody>
                    <a:bodyPr/>
                    <a:lstStyle/>
                    <a:p>
                      <a:pPr algn="ctr">
                        <a:lnSpc>
                          <a:spcPct val="107000"/>
                        </a:lnSpc>
                        <a:spcAft>
                          <a:spcPts val="0"/>
                        </a:spcAft>
                      </a:pPr>
                      <a:r>
                        <a:rPr lang="tr-TR" sz="1200" dirty="0">
                          <a:effectLst/>
                          <a:latin typeface="Times New Roman" panose="02020603050405020304" pitchFamily="18" charset="0"/>
                          <a:ea typeface="Calibri" panose="020F0502020204030204" pitchFamily="34" charset="0"/>
                        </a:rPr>
                        <a:t>0-40</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Yüksek Öncelikli</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78589439"/>
                  </a:ext>
                </a:extLst>
              </a:tr>
            </a:tbl>
          </a:graphicData>
        </a:graphic>
      </p:graphicFrame>
    </p:spTree>
    <p:extLst>
      <p:ext uri="{BB962C8B-B14F-4D97-AF65-F5344CB8AC3E}">
        <p14:creationId xmlns:p14="http://schemas.microsoft.com/office/powerpoint/2010/main" val="1462240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10456334"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Program çıktısına (PÇ) dersin katkısı düzeyi bazında ulaşma göstergesi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graphicFrame>
        <p:nvGraphicFramePr>
          <p:cNvPr id="2" name="Tablo 1"/>
          <p:cNvGraphicFramePr>
            <a:graphicFrameLocks noGrp="1"/>
          </p:cNvGraphicFramePr>
          <p:nvPr>
            <p:extLst>
              <p:ext uri="{D42A27DB-BD31-4B8C-83A1-F6EECF244321}">
                <p14:modId xmlns:p14="http://schemas.microsoft.com/office/powerpoint/2010/main" val="3679913886"/>
              </p:ext>
            </p:extLst>
          </p:nvPr>
        </p:nvGraphicFramePr>
        <p:xfrm>
          <a:off x="290233" y="1965589"/>
          <a:ext cx="5583265" cy="2599940"/>
        </p:xfrm>
        <a:graphic>
          <a:graphicData uri="http://schemas.openxmlformats.org/drawingml/2006/table">
            <a:tbl>
              <a:tblPr firstRow="1" firstCol="1" bandRow="1"/>
              <a:tblGrid>
                <a:gridCol w="1870530">
                  <a:extLst>
                    <a:ext uri="{9D8B030D-6E8A-4147-A177-3AD203B41FA5}">
                      <a16:colId xmlns:a16="http://schemas.microsoft.com/office/drawing/2014/main" val="3101222603"/>
                    </a:ext>
                  </a:extLst>
                </a:gridCol>
                <a:gridCol w="921104">
                  <a:extLst>
                    <a:ext uri="{9D8B030D-6E8A-4147-A177-3AD203B41FA5}">
                      <a16:colId xmlns:a16="http://schemas.microsoft.com/office/drawing/2014/main" val="1566026533"/>
                    </a:ext>
                  </a:extLst>
                </a:gridCol>
                <a:gridCol w="522122">
                  <a:extLst>
                    <a:ext uri="{9D8B030D-6E8A-4147-A177-3AD203B41FA5}">
                      <a16:colId xmlns:a16="http://schemas.microsoft.com/office/drawing/2014/main" val="3058986406"/>
                    </a:ext>
                  </a:extLst>
                </a:gridCol>
                <a:gridCol w="701910">
                  <a:extLst>
                    <a:ext uri="{9D8B030D-6E8A-4147-A177-3AD203B41FA5}">
                      <a16:colId xmlns:a16="http://schemas.microsoft.com/office/drawing/2014/main" val="2185714410"/>
                    </a:ext>
                  </a:extLst>
                </a:gridCol>
                <a:gridCol w="653269">
                  <a:extLst>
                    <a:ext uri="{9D8B030D-6E8A-4147-A177-3AD203B41FA5}">
                      <a16:colId xmlns:a16="http://schemas.microsoft.com/office/drawing/2014/main" val="178988656"/>
                    </a:ext>
                  </a:extLst>
                </a:gridCol>
                <a:gridCol w="914330">
                  <a:extLst>
                    <a:ext uri="{9D8B030D-6E8A-4147-A177-3AD203B41FA5}">
                      <a16:colId xmlns:a16="http://schemas.microsoft.com/office/drawing/2014/main" val="1914582557"/>
                    </a:ext>
                  </a:extLst>
                </a:gridCol>
              </a:tblGrid>
              <a:tr h="174054">
                <a:tc>
                  <a:txBody>
                    <a:bodyPr/>
                    <a:lstStyle/>
                    <a:p>
                      <a:pPr marL="457200" algn="l">
                        <a:lnSpc>
                          <a:spcPct val="107000"/>
                        </a:lnSpc>
                        <a:spcAft>
                          <a:spcPts val="0"/>
                        </a:spcAft>
                      </a:pPr>
                      <a:r>
                        <a:rPr lang="tr-TR" sz="1100">
                          <a:effectLst/>
                          <a:latin typeface="Cambria Math" panose="02040503050406030204" pitchFamily="18" charset="0"/>
                          <a:ea typeface="Times New Roman" panose="02020603050405020304" pitchFamily="18" charset="0"/>
                          <a:cs typeface="Cambria Math" panose="02040503050406030204" pitchFamily="18"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07000"/>
                        </a:lnSpc>
                        <a:spcAft>
                          <a:spcPts val="0"/>
                        </a:spcAft>
                      </a:pPr>
                      <a:r>
                        <a:rPr lang="tr-TR" sz="1100">
                          <a:effectLst/>
                          <a:latin typeface="Times New Roman" panose="02020603050405020304" pitchFamily="18" charset="0"/>
                          <a:ea typeface="Times New Roman" panose="02020603050405020304" pitchFamily="18" charset="0"/>
                        </a:rPr>
                        <a:t>DÇ-Program Çıktısına Katkısı, PÇK</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744143494"/>
                  </a:ext>
                </a:extLst>
              </a:tr>
              <a:tr h="522161">
                <a:tc>
                  <a:txBody>
                    <a:bodyPr/>
                    <a:lstStyle/>
                    <a:p>
                      <a:pPr marL="457200" algn="l">
                        <a:lnSpc>
                          <a:spcPct val="107000"/>
                        </a:lnSpc>
                        <a:spcAft>
                          <a:spcPts val="0"/>
                        </a:spcAft>
                      </a:pPr>
                      <a:r>
                        <a:rPr lang="tr-TR" sz="1100" dirty="0">
                          <a:effectLst/>
                          <a:latin typeface="Cambria Math" panose="02040503050406030204" pitchFamily="18" charset="0"/>
                          <a:ea typeface="Times New Roman" panose="02020603050405020304" pitchFamily="18" charset="0"/>
                          <a:cs typeface="Cambria Math" panose="02040503050406030204" pitchFamily="18" charset="0"/>
                        </a:rPr>
                        <a:t>DERS ÇIKTILARI (DÇ)</a:t>
                      </a:r>
                      <a:endParaRPr lang="tr-TR" sz="9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marL="457200" algn="l">
                        <a:lnSpc>
                          <a:spcPct val="107000"/>
                        </a:lnSpc>
                        <a:spcAft>
                          <a:spcPts val="0"/>
                        </a:spcAft>
                      </a:pPr>
                      <a:r>
                        <a:rPr lang="tr-TR" sz="1100" dirty="0">
                          <a:effectLst/>
                          <a:latin typeface="Times New Roman" panose="02020603050405020304" pitchFamily="18" charset="0"/>
                          <a:ea typeface="Times New Roman" panose="02020603050405020304" pitchFamily="18" charset="0"/>
                        </a:rPr>
                        <a:t>PÇ 1</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a:lnSpc>
                          <a:spcPct val="107000"/>
                        </a:lnSpc>
                        <a:spcAft>
                          <a:spcPts val="0"/>
                        </a:spcAft>
                      </a:pPr>
                      <a:r>
                        <a:rPr lang="tr-TR" sz="900" dirty="0">
                          <a:effectLst/>
                          <a:latin typeface="Times New Roman" panose="02020603050405020304" pitchFamily="18" charset="0"/>
                          <a:ea typeface="Calibri" panose="020F0502020204030204" pitchFamily="34" charset="0"/>
                        </a:rPr>
                        <a:t>PÇ 2</a:t>
                      </a: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PÇ 3</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PÇ 4</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l">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PÇ N</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4262872075"/>
                  </a:ext>
                </a:extLst>
              </a:tr>
              <a:tr h="304662">
                <a:tc>
                  <a:txBody>
                    <a:bodyPr/>
                    <a:lstStyle/>
                    <a:p>
                      <a:pPr marL="457200" algn="l">
                        <a:lnSpc>
                          <a:spcPct val="107000"/>
                        </a:lnSpc>
                        <a:spcAft>
                          <a:spcPts val="0"/>
                        </a:spcAft>
                      </a:pPr>
                      <a:r>
                        <a:rPr lang="tr-TR" sz="1800" dirty="0">
                          <a:effectLst/>
                          <a:latin typeface="Times New Roman" panose="02020603050405020304" pitchFamily="18" charset="0"/>
                          <a:ea typeface="Calibri" panose="020F0502020204030204" pitchFamily="34" charset="0"/>
                        </a:rPr>
                        <a:t>Derç çıktısı 1</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dirty="0">
                          <a:effectLst/>
                          <a:latin typeface="Times New Roman" panose="02020603050405020304" pitchFamily="18" charset="0"/>
                          <a:ea typeface="Times New Roman" panose="02020603050405020304" pitchFamily="18" charset="0"/>
                        </a:rPr>
                        <a:t>5</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2</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2</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6698842"/>
                  </a:ext>
                </a:extLst>
              </a:tr>
              <a:tr h="375250">
                <a:tc>
                  <a:txBody>
                    <a:bodyPr/>
                    <a:lstStyle/>
                    <a:p>
                      <a:pPr marL="457200" algn="l">
                        <a:lnSpc>
                          <a:spcPct val="107000"/>
                        </a:lnSpc>
                        <a:spcAft>
                          <a:spcPts val="0"/>
                        </a:spcAft>
                      </a:pPr>
                      <a:r>
                        <a:rPr lang="tr-TR" sz="1800" dirty="0">
                          <a:effectLst/>
                          <a:latin typeface="Times New Roman" panose="02020603050405020304" pitchFamily="18" charset="0"/>
                          <a:ea typeface="Calibri" panose="020F0502020204030204" pitchFamily="34" charset="0"/>
                        </a:rPr>
                        <a:t>Ders</a:t>
                      </a:r>
                      <a:r>
                        <a:rPr lang="tr-TR" sz="1800" baseline="0" dirty="0">
                          <a:effectLst/>
                          <a:latin typeface="Times New Roman" panose="02020603050405020304" pitchFamily="18" charset="0"/>
                          <a:ea typeface="Calibri" panose="020F0502020204030204" pitchFamily="34" charset="0"/>
                        </a:rPr>
                        <a:t> Çıktısı 2</a:t>
                      </a:r>
                      <a:endParaRPr lang="tr-TR" sz="18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dirty="0">
                          <a:effectLst/>
                          <a:latin typeface="Times New Roman" panose="02020603050405020304" pitchFamily="18" charset="0"/>
                          <a:ea typeface="Times New Roman" panose="02020603050405020304" pitchFamily="18" charset="0"/>
                        </a:rPr>
                        <a:t>4</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2</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2</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1711484"/>
                  </a:ext>
                </a:extLst>
              </a:tr>
              <a:tr h="299259">
                <a:tc>
                  <a:txBody>
                    <a:bodyPr/>
                    <a:lstStyle/>
                    <a:p>
                      <a:pPr marL="457200" algn="l">
                        <a:lnSpc>
                          <a:spcPct val="107000"/>
                        </a:lnSpc>
                        <a:spcAft>
                          <a:spcPts val="0"/>
                        </a:spcAft>
                      </a:pPr>
                      <a:r>
                        <a:rPr lang="tr-TR" sz="1800" dirty="0">
                          <a:effectLst/>
                          <a:latin typeface="Times New Roman" panose="02020603050405020304" pitchFamily="18" charset="0"/>
                          <a:ea typeface="Calibri" panose="020F0502020204030204" pitchFamily="34" charset="0"/>
                        </a:rPr>
                        <a:t>Ders</a:t>
                      </a:r>
                      <a:r>
                        <a:rPr lang="tr-TR" sz="1800" baseline="0" dirty="0">
                          <a:effectLst/>
                          <a:latin typeface="Times New Roman" panose="02020603050405020304" pitchFamily="18" charset="0"/>
                          <a:ea typeface="Calibri" panose="020F0502020204030204" pitchFamily="34" charset="0"/>
                        </a:rPr>
                        <a:t> Çıktısı 3</a:t>
                      </a:r>
                      <a:endParaRPr lang="tr-TR" sz="18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5</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3</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2</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3050833"/>
                  </a:ext>
                </a:extLst>
              </a:tr>
              <a:tr h="365760">
                <a:tc>
                  <a:txBody>
                    <a:bodyPr/>
                    <a:lstStyle/>
                    <a:p>
                      <a:pPr marL="457200" algn="l">
                        <a:lnSpc>
                          <a:spcPct val="107000"/>
                        </a:lnSpc>
                        <a:spcAft>
                          <a:spcPts val="0"/>
                        </a:spcAft>
                      </a:pPr>
                      <a:r>
                        <a:rPr lang="tr-TR" sz="1800" dirty="0">
                          <a:effectLst/>
                          <a:latin typeface="Times New Roman" panose="02020603050405020304" pitchFamily="18" charset="0"/>
                          <a:ea typeface="Calibri" panose="020F0502020204030204" pitchFamily="34" charset="0"/>
                        </a:rPr>
                        <a:t>Ders</a:t>
                      </a:r>
                      <a:r>
                        <a:rPr lang="tr-TR" sz="1800" baseline="0" dirty="0">
                          <a:effectLst/>
                          <a:latin typeface="Times New Roman" panose="02020603050405020304" pitchFamily="18" charset="0"/>
                          <a:ea typeface="Calibri" panose="020F0502020204030204" pitchFamily="34" charset="0"/>
                        </a:rPr>
                        <a:t> Çıktısı 4</a:t>
                      </a:r>
                      <a:endParaRPr lang="tr-TR" sz="18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3</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3</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2</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4419506"/>
                  </a:ext>
                </a:extLst>
              </a:tr>
              <a:tr h="374072">
                <a:tc>
                  <a:txBody>
                    <a:bodyPr/>
                    <a:lstStyle/>
                    <a:p>
                      <a:pPr marL="457200" algn="l">
                        <a:lnSpc>
                          <a:spcPct val="107000"/>
                        </a:lnSpc>
                        <a:spcAft>
                          <a:spcPts val="0"/>
                        </a:spcAft>
                      </a:pPr>
                      <a:r>
                        <a:rPr lang="tr-TR" sz="1800" dirty="0">
                          <a:effectLst/>
                          <a:latin typeface="Times New Roman" panose="02020603050405020304" pitchFamily="18" charset="0"/>
                          <a:ea typeface="Calibri" panose="020F0502020204030204" pitchFamily="34" charset="0"/>
                        </a:rPr>
                        <a:t>Ders Çıktısı 5</a:t>
                      </a: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5</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2</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2</a:t>
                      </a:r>
                      <a:endParaRPr lang="tr-TR" sz="900" dirty="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3340661"/>
                  </a:ext>
                </a:extLst>
              </a:tr>
              <a:tr h="174054">
                <a:tc>
                  <a:txBody>
                    <a:bodyPr/>
                    <a:lstStyle/>
                    <a:p>
                      <a:pPr marL="457200" algn="l">
                        <a:lnSpc>
                          <a:spcPct val="107000"/>
                        </a:lnSpc>
                        <a:spcAft>
                          <a:spcPts val="0"/>
                        </a:spcAft>
                      </a:pPr>
                      <a:r>
                        <a:rPr lang="tr-TR" sz="1100">
                          <a:solidFill>
                            <a:srgbClr val="333333"/>
                          </a:solidFill>
                          <a:effectLst/>
                          <a:latin typeface="Helvetica" panose="020B0604020202020204" pitchFamily="34" charset="0"/>
                          <a:ea typeface="Calibri" panose="020F0502020204030204" pitchFamily="34" charset="0"/>
                        </a:rPr>
                        <a:t>ORTALAMA</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5</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3</a:t>
                      </a:r>
                      <a:endParaRPr lang="tr-TR" sz="900">
                        <a:effectLst/>
                        <a:latin typeface="Times New Roman" panose="02020603050405020304" pitchFamily="18" charset="0"/>
                        <a:ea typeface="Calibri" panose="020F0502020204030204" pitchFamily="34" charset="0"/>
                      </a:endParaRPr>
                    </a:p>
                  </a:txBody>
                  <a:tcPr marL="66541" marR="6654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2</a:t>
                      </a:r>
                      <a:endParaRPr lang="tr-TR" sz="90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6541" marR="6654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extLst>
                  <a:ext uri="{0D108BD9-81ED-4DB2-BD59-A6C34878D82A}">
                    <a16:rowId xmlns:a16="http://schemas.microsoft.com/office/drawing/2014/main" val="2993823690"/>
                  </a:ext>
                </a:extLst>
              </a:tr>
            </a:tbl>
          </a:graphicData>
        </a:graphic>
      </p:graphicFrame>
      <p:graphicFrame>
        <p:nvGraphicFramePr>
          <p:cNvPr id="4" name="Tablo 3"/>
          <p:cNvGraphicFramePr>
            <a:graphicFrameLocks noGrp="1"/>
          </p:cNvGraphicFramePr>
          <p:nvPr>
            <p:extLst>
              <p:ext uri="{D42A27DB-BD31-4B8C-83A1-F6EECF244321}">
                <p14:modId xmlns:p14="http://schemas.microsoft.com/office/powerpoint/2010/main" val="3941049876"/>
              </p:ext>
            </p:extLst>
          </p:nvPr>
        </p:nvGraphicFramePr>
        <p:xfrm>
          <a:off x="290233" y="4730385"/>
          <a:ext cx="5583266" cy="1858965"/>
        </p:xfrm>
        <a:graphic>
          <a:graphicData uri="http://schemas.openxmlformats.org/drawingml/2006/table">
            <a:tbl>
              <a:tblPr firstRow="1" firstCol="1" bandRow="1"/>
              <a:tblGrid>
                <a:gridCol w="1920614">
                  <a:extLst>
                    <a:ext uri="{9D8B030D-6E8A-4147-A177-3AD203B41FA5}">
                      <a16:colId xmlns:a16="http://schemas.microsoft.com/office/drawing/2014/main" val="3297099220"/>
                    </a:ext>
                  </a:extLst>
                </a:gridCol>
                <a:gridCol w="1134880">
                  <a:extLst>
                    <a:ext uri="{9D8B030D-6E8A-4147-A177-3AD203B41FA5}">
                      <a16:colId xmlns:a16="http://schemas.microsoft.com/office/drawing/2014/main" val="969213091"/>
                    </a:ext>
                  </a:extLst>
                </a:gridCol>
                <a:gridCol w="1043745">
                  <a:extLst>
                    <a:ext uri="{9D8B030D-6E8A-4147-A177-3AD203B41FA5}">
                      <a16:colId xmlns:a16="http://schemas.microsoft.com/office/drawing/2014/main" val="97123761"/>
                    </a:ext>
                  </a:extLst>
                </a:gridCol>
                <a:gridCol w="1484027">
                  <a:extLst>
                    <a:ext uri="{9D8B030D-6E8A-4147-A177-3AD203B41FA5}">
                      <a16:colId xmlns:a16="http://schemas.microsoft.com/office/drawing/2014/main" val="2977463292"/>
                    </a:ext>
                  </a:extLst>
                </a:gridCol>
              </a:tblGrid>
              <a:tr h="0">
                <a:tc>
                  <a:txBody>
                    <a:bodyPr/>
                    <a:lstStyle/>
                    <a:p>
                      <a:pPr marL="457200" algn="l">
                        <a:lnSpc>
                          <a:spcPct val="107000"/>
                        </a:lnSpc>
                        <a:spcAft>
                          <a:spcPts val="0"/>
                        </a:spcAft>
                      </a:pPr>
                      <a:r>
                        <a:rPr lang="tr-TR" sz="1100">
                          <a:effectLst/>
                          <a:latin typeface="Cambria Math" panose="02040503050406030204" pitchFamily="18" charset="0"/>
                          <a:ea typeface="Times New Roman" panose="02020603050405020304" pitchFamily="18" charset="0"/>
                          <a:cs typeface="Cambria Math" panose="02040503050406030204" pitchFamily="18" charset="0"/>
                        </a:rPr>
                        <a:t>Dersin Program Çıktısı İlişkisi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dirty="0">
                          <a:effectLst/>
                          <a:latin typeface="Times New Roman" panose="02020603050405020304" pitchFamily="18" charset="0"/>
                          <a:ea typeface="Times New Roman" panose="02020603050405020304" pitchFamily="18" charset="0"/>
                        </a:rPr>
                        <a:t>Program Çıktısına Katkısı, PÇK</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DHNO *PÇK</a:t>
                      </a:r>
                      <a:endParaRPr lang="tr-TR" sz="900" dirty="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DHBO*PÇK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4458263"/>
                  </a:ext>
                </a:extLst>
              </a:tr>
              <a:tr h="0">
                <a:tc>
                  <a:txBody>
                    <a:bodyPr/>
                    <a:lstStyle/>
                    <a:p>
                      <a:pPr marL="457200" algn="l">
                        <a:lnSpc>
                          <a:spcPct val="107000"/>
                        </a:lnSpc>
                        <a:spcAft>
                          <a:spcPts val="0"/>
                        </a:spcAft>
                      </a:pPr>
                      <a:r>
                        <a:rPr lang="tr-TR" sz="1400" dirty="0">
                          <a:effectLst/>
                          <a:latin typeface="Cambria Math" panose="02040503050406030204" pitchFamily="18" charset="0"/>
                          <a:ea typeface="Times New Roman" panose="02020603050405020304" pitchFamily="18" charset="0"/>
                          <a:cs typeface="Cambria Math" panose="02040503050406030204" pitchFamily="18" charset="0"/>
                        </a:rPr>
                        <a:t>PÇ 1</a:t>
                      </a:r>
                      <a:endParaRPr lang="tr-TR" sz="14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dirty="0">
                          <a:effectLst/>
                          <a:latin typeface="Times New Roman" panose="02020603050405020304" pitchFamily="18" charset="0"/>
                          <a:ea typeface="Times New Roman" panose="02020603050405020304" pitchFamily="18"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6447885"/>
                  </a:ext>
                </a:extLst>
              </a:tr>
              <a:tr h="0">
                <a:tc>
                  <a:txBody>
                    <a:bodyPr/>
                    <a:lstStyle/>
                    <a:p>
                      <a:pPr marL="457200" algn="l">
                        <a:lnSpc>
                          <a:spcPct val="107000"/>
                        </a:lnSpc>
                        <a:spcAft>
                          <a:spcPts val="0"/>
                        </a:spcAft>
                      </a:pPr>
                      <a:r>
                        <a:rPr lang="tr-TR" sz="1400" dirty="0">
                          <a:effectLst/>
                          <a:latin typeface="Cambria Math" panose="02040503050406030204" pitchFamily="18" charset="0"/>
                          <a:ea typeface="Times New Roman" panose="02020603050405020304" pitchFamily="18" charset="0"/>
                          <a:cs typeface="Cambria Math" panose="02040503050406030204" pitchFamily="18" charset="0"/>
                        </a:rPr>
                        <a:t>PÇ 2</a:t>
                      </a:r>
                      <a:endParaRPr lang="tr-TR" sz="14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0649815"/>
                  </a:ext>
                </a:extLst>
              </a:tr>
              <a:tr h="0">
                <a:tc>
                  <a:txBody>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lang="tr-TR" sz="1400" dirty="0">
                          <a:effectLst/>
                          <a:latin typeface="Cambria Math" panose="02040503050406030204" pitchFamily="18" charset="0"/>
                          <a:ea typeface="Times New Roman" panose="02020603050405020304" pitchFamily="18" charset="0"/>
                          <a:cs typeface="Cambria Math" panose="02040503050406030204" pitchFamily="18" charset="0"/>
                        </a:rPr>
                        <a:t> PÇ 3</a:t>
                      </a:r>
                      <a:endParaRPr lang="tr-TR" sz="14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a:effectLst/>
                          <a:latin typeface="Times New Roman" panose="02020603050405020304" pitchFamily="18" charset="0"/>
                          <a:ea typeface="Times New Roman" panose="02020603050405020304" pitchFamily="18"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016599"/>
                  </a:ext>
                </a:extLst>
              </a:tr>
              <a:tr h="0">
                <a:tc>
                  <a:txBody>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lang="tr-TR" sz="1400" dirty="0">
                          <a:effectLst/>
                          <a:latin typeface="Cambria Math" panose="02040503050406030204" pitchFamily="18" charset="0"/>
                          <a:ea typeface="Times New Roman" panose="02020603050405020304" pitchFamily="18" charset="0"/>
                          <a:cs typeface="Cambria Math" panose="02040503050406030204" pitchFamily="18" charset="0"/>
                        </a:rPr>
                        <a:t> PÇ 4</a:t>
                      </a:r>
                      <a:endParaRPr lang="tr-TR" sz="14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r>
                        <a:rPr lang="tr-TR" sz="1100" dirty="0">
                          <a:effectLst/>
                          <a:latin typeface="Times New Roman" panose="02020603050405020304" pitchFamily="18" charset="0"/>
                          <a:ea typeface="Times New Roman" panose="02020603050405020304" pitchFamily="18"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100" dirty="0">
                          <a:solidFill>
                            <a:srgbClr val="000000"/>
                          </a:solidFill>
                          <a:effectLst/>
                          <a:latin typeface="Calibri" panose="020F0502020204030204" pitchFamily="34"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8673202"/>
                  </a:ext>
                </a:extLst>
              </a:tr>
              <a:tr h="0">
                <a:tc>
                  <a:txBody>
                    <a:bodyPr/>
                    <a:lstStyle/>
                    <a:p>
                      <a:pPr marL="457200" marR="0" lvl="0" indent="0" algn="l" defTabSz="914400" rtl="0" eaLnBrk="1" fontAlgn="auto" latinLnBrk="0" hangingPunct="1">
                        <a:lnSpc>
                          <a:spcPct val="107000"/>
                        </a:lnSpc>
                        <a:spcBef>
                          <a:spcPts val="0"/>
                        </a:spcBef>
                        <a:spcAft>
                          <a:spcPts val="0"/>
                        </a:spcAft>
                        <a:buClrTx/>
                        <a:buSzTx/>
                        <a:buFontTx/>
                        <a:buNone/>
                        <a:tabLst/>
                        <a:defRPr/>
                      </a:pPr>
                      <a:r>
                        <a:rPr lang="tr-TR" sz="1400" dirty="0">
                          <a:effectLst/>
                          <a:latin typeface="Cambria Math" panose="02040503050406030204" pitchFamily="18" charset="0"/>
                          <a:ea typeface="Times New Roman" panose="02020603050405020304" pitchFamily="18" charset="0"/>
                          <a:cs typeface="Cambria Math" panose="02040503050406030204" pitchFamily="18" charset="0"/>
                        </a:rPr>
                        <a:t>PÇ 5</a:t>
                      </a:r>
                      <a:endParaRPr lang="tr-TR" sz="14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07000"/>
                        </a:lnSpc>
                        <a:spcAft>
                          <a:spcPts val="0"/>
                        </a:spcAft>
                      </a:pP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tr-TR" sz="900" dirty="0">
                        <a:effectLst/>
                        <a:latin typeface="Times New Roman" panose="02020603050405020304" pitchFamily="18" charset="0"/>
                        <a:ea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1886849"/>
                  </a:ext>
                </a:extLst>
              </a:tr>
            </a:tbl>
          </a:graphicData>
        </a:graphic>
      </p:graphicFrame>
    </p:spTree>
    <p:extLst>
      <p:ext uri="{BB962C8B-B14F-4D97-AF65-F5344CB8AC3E}">
        <p14:creationId xmlns:p14="http://schemas.microsoft.com/office/powerpoint/2010/main" val="791410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0" y="1322393"/>
            <a:ext cx="5153891"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Ders bazında iyileştirme PUKÖ Çevrimi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3" name="Metin kutusu 2"/>
          <p:cNvSpPr txBox="1"/>
          <p:nvPr/>
        </p:nvSpPr>
        <p:spPr>
          <a:xfrm>
            <a:off x="3416530" y="3340096"/>
            <a:ext cx="2790306" cy="830997"/>
          </a:xfrm>
          <a:prstGeom prst="rect">
            <a:avLst/>
          </a:prstGeom>
          <a:solidFill>
            <a:schemeClr val="accent2">
              <a:lumMod val="60000"/>
              <a:lumOff val="40000"/>
            </a:schemeClr>
          </a:solidFill>
          <a:ln w="38100">
            <a:solidFill>
              <a:srgbClr val="FFC000"/>
            </a:solidFill>
          </a:ln>
        </p:spPr>
        <p:txBody>
          <a:bodyPr wrap="square" rtlCol="0">
            <a:spAutoFit/>
          </a:bodyPr>
          <a:lstStyle/>
          <a:p>
            <a:pPr lvl="0" algn="ctr">
              <a:defRPr/>
            </a:pPr>
            <a:r>
              <a:rPr lang="tr-TR" sz="2400" b="1" dirty="0"/>
              <a:t>Ders Değerlendirme Raporu</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4" name="Metin kutusu 3"/>
          <p:cNvSpPr txBox="1"/>
          <p:nvPr/>
        </p:nvSpPr>
        <p:spPr>
          <a:xfrm>
            <a:off x="241069" y="2998149"/>
            <a:ext cx="2313710"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Yıl sonu notları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6" name="Metin kutusu 5"/>
          <p:cNvSpPr txBox="1"/>
          <p:nvPr/>
        </p:nvSpPr>
        <p:spPr>
          <a:xfrm>
            <a:off x="229985" y="3883940"/>
            <a:ext cx="2313710" cy="830997"/>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Memnuniyet Anketi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cxnSp>
        <p:nvCxnSpPr>
          <p:cNvPr id="7" name="Dirsek Bağlayıcısı 6"/>
          <p:cNvCxnSpPr>
            <a:stCxn id="4" idx="3"/>
            <a:endCxn id="3" idx="1"/>
          </p:cNvCxnSpPr>
          <p:nvPr/>
        </p:nvCxnSpPr>
        <p:spPr>
          <a:xfrm>
            <a:off x="2554779" y="3228982"/>
            <a:ext cx="861751" cy="52661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Dirsek Bağlayıcısı 8"/>
          <p:cNvCxnSpPr>
            <a:stCxn id="6" idx="3"/>
            <a:endCxn id="3" idx="1"/>
          </p:cNvCxnSpPr>
          <p:nvPr/>
        </p:nvCxnSpPr>
        <p:spPr>
          <a:xfrm flipV="1">
            <a:off x="2543695" y="3755595"/>
            <a:ext cx="872835" cy="54384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Metin kutusu 10"/>
          <p:cNvSpPr txBox="1"/>
          <p:nvPr/>
        </p:nvSpPr>
        <p:spPr>
          <a:xfrm>
            <a:off x="7539643" y="2275635"/>
            <a:ext cx="1537855"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Ders Planı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2" name="Metin kutusu 11"/>
          <p:cNvSpPr txBox="1"/>
          <p:nvPr/>
        </p:nvSpPr>
        <p:spPr>
          <a:xfrm>
            <a:off x="7539643" y="2963588"/>
            <a:ext cx="2327564" cy="830997"/>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Öğretim Yöntem ve Teknikleri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3" name="Metin kutusu 12"/>
          <p:cNvSpPr txBox="1"/>
          <p:nvPr/>
        </p:nvSpPr>
        <p:spPr>
          <a:xfrm>
            <a:off x="7539643" y="4080264"/>
            <a:ext cx="2302626" cy="1200329"/>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Ölçme ve Değerlendirme Teknikleri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14" name="Metin kutusu 13"/>
          <p:cNvSpPr txBox="1"/>
          <p:nvPr/>
        </p:nvSpPr>
        <p:spPr>
          <a:xfrm>
            <a:off x="7539643" y="5540048"/>
            <a:ext cx="2327564" cy="461665"/>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Ders Kazanımları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graphicFrame>
        <p:nvGraphicFramePr>
          <p:cNvPr id="22" name="Tablo 21"/>
          <p:cNvGraphicFramePr>
            <a:graphicFrameLocks noGrp="1"/>
          </p:cNvGraphicFramePr>
          <p:nvPr>
            <p:extLst>
              <p:ext uri="{D42A27DB-BD31-4B8C-83A1-F6EECF244321}">
                <p14:modId xmlns:p14="http://schemas.microsoft.com/office/powerpoint/2010/main" val="1331265896"/>
              </p:ext>
            </p:extLst>
          </p:nvPr>
        </p:nvGraphicFramePr>
        <p:xfrm>
          <a:off x="2980112" y="4659366"/>
          <a:ext cx="3491345" cy="1761363"/>
        </p:xfrm>
        <a:graphic>
          <a:graphicData uri="http://schemas.openxmlformats.org/drawingml/2006/table">
            <a:tbl>
              <a:tblPr firstRow="1" firstCol="1" bandRow="1"/>
              <a:tblGrid>
                <a:gridCol w="1352575">
                  <a:extLst>
                    <a:ext uri="{9D8B030D-6E8A-4147-A177-3AD203B41FA5}">
                      <a16:colId xmlns:a16="http://schemas.microsoft.com/office/drawing/2014/main" val="1546139047"/>
                    </a:ext>
                  </a:extLst>
                </a:gridCol>
                <a:gridCol w="1069385">
                  <a:extLst>
                    <a:ext uri="{9D8B030D-6E8A-4147-A177-3AD203B41FA5}">
                      <a16:colId xmlns:a16="http://schemas.microsoft.com/office/drawing/2014/main" val="1931663640"/>
                    </a:ext>
                  </a:extLst>
                </a:gridCol>
                <a:gridCol w="1069385">
                  <a:extLst>
                    <a:ext uri="{9D8B030D-6E8A-4147-A177-3AD203B41FA5}">
                      <a16:colId xmlns:a16="http://schemas.microsoft.com/office/drawing/2014/main" val="2955013420"/>
                    </a:ext>
                  </a:extLst>
                </a:gridCol>
              </a:tblGrid>
              <a:tr h="136169">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Memnuniyet Anket Oranı</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Eylem Seviyesi</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Renk Kodlaması</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500910395"/>
                  </a:ext>
                </a:extLst>
              </a:tr>
              <a:tr h="136169">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81-100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Eyleme gerek yok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779435035"/>
                  </a:ext>
                </a:extLst>
              </a:tr>
              <a:tr h="136169">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61-80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Düşük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91019800"/>
                  </a:ext>
                </a:extLst>
              </a:tr>
              <a:tr h="136169">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41-60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Orta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745475663"/>
                  </a:ext>
                </a:extLst>
              </a:tr>
              <a:tr h="136169">
                <a:tc>
                  <a:txBody>
                    <a:bodyPr/>
                    <a:lstStyle/>
                    <a:p>
                      <a:pPr algn="ctr">
                        <a:lnSpc>
                          <a:spcPct val="107000"/>
                        </a:lnSpc>
                        <a:spcAft>
                          <a:spcPts val="0"/>
                        </a:spcAft>
                      </a:pPr>
                      <a:r>
                        <a:rPr lang="tr-TR" sz="1200" dirty="0">
                          <a:effectLst/>
                          <a:latin typeface="Times New Roman" panose="02020603050405020304" pitchFamily="18" charset="0"/>
                          <a:ea typeface="Calibri" panose="020F0502020204030204" pitchFamily="34" charset="0"/>
                        </a:rPr>
                        <a:t>0-40</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Yüksek Öncelikli</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953505926"/>
                  </a:ext>
                </a:extLst>
              </a:tr>
            </a:tbl>
          </a:graphicData>
        </a:graphic>
      </p:graphicFrame>
      <p:sp>
        <p:nvSpPr>
          <p:cNvPr id="56" name="Metin kutusu 55"/>
          <p:cNvSpPr txBox="1"/>
          <p:nvPr/>
        </p:nvSpPr>
        <p:spPr>
          <a:xfrm>
            <a:off x="3548841" y="2162782"/>
            <a:ext cx="2790306" cy="461665"/>
          </a:xfrm>
          <a:prstGeom prst="rect">
            <a:avLst/>
          </a:prstGeom>
          <a:solidFill>
            <a:schemeClr val="accent1">
              <a:lumMod val="60000"/>
              <a:lumOff val="40000"/>
            </a:schemeClr>
          </a:solidFill>
          <a:ln w="38100">
            <a:solidFill>
              <a:srgbClr val="FFC000"/>
            </a:solidFill>
          </a:ln>
        </p:spPr>
        <p:txBody>
          <a:bodyPr wrap="square" rtlCol="0">
            <a:spAutoFit/>
          </a:bodyPr>
          <a:lstStyle/>
          <a:p>
            <a:pPr lvl="0" algn="ctr">
              <a:defRPr/>
            </a:pPr>
            <a:r>
              <a:rPr lang="tr-TR" sz="2400" b="1" dirty="0"/>
              <a:t>Ders Tasarımı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57" name="Aşağı Ok 56"/>
          <p:cNvSpPr/>
          <p:nvPr/>
        </p:nvSpPr>
        <p:spPr>
          <a:xfrm>
            <a:off x="4646815" y="4299438"/>
            <a:ext cx="297179" cy="297500"/>
          </a:xfrm>
          <a:prstGeom prst="down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8" name="Aşağı Ok 57"/>
          <p:cNvSpPr/>
          <p:nvPr/>
        </p:nvSpPr>
        <p:spPr>
          <a:xfrm>
            <a:off x="4663093" y="2776738"/>
            <a:ext cx="297179" cy="500929"/>
          </a:xfrm>
          <a:prstGeom prst="down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9" name="Metin kutusu 58"/>
          <p:cNvSpPr txBox="1"/>
          <p:nvPr/>
        </p:nvSpPr>
        <p:spPr>
          <a:xfrm rot="16200000">
            <a:off x="9185515" y="4139335"/>
            <a:ext cx="3953107" cy="461665"/>
          </a:xfrm>
          <a:prstGeom prst="rect">
            <a:avLst/>
          </a:prstGeom>
          <a:solidFill>
            <a:schemeClr val="accent4">
              <a:lumMod val="60000"/>
              <a:lumOff val="40000"/>
            </a:schemeClr>
          </a:solidFill>
          <a:ln w="38100">
            <a:solidFill>
              <a:srgbClr val="FFC000"/>
            </a:solidFill>
          </a:ln>
        </p:spPr>
        <p:txBody>
          <a:bodyPr wrap="square" rtlCol="0">
            <a:spAutoFit/>
          </a:bodyPr>
          <a:lstStyle/>
          <a:p>
            <a:pPr lvl="0">
              <a:defRPr/>
            </a:pPr>
            <a:r>
              <a:rPr lang="tr-TR" sz="2400" b="1" dirty="0"/>
              <a:t>İyileştirme Eylem Planları</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
        <p:nvSpPr>
          <p:cNvPr id="64" name="Sağ Ok 63"/>
          <p:cNvSpPr/>
          <p:nvPr/>
        </p:nvSpPr>
        <p:spPr>
          <a:xfrm>
            <a:off x="6492239" y="6151633"/>
            <a:ext cx="4422371" cy="260855"/>
          </a:xfrm>
          <a:prstGeom prst="right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6" name="Dirsek Bağlayıcısı 65"/>
          <p:cNvCxnSpPr>
            <a:stCxn id="59" idx="3"/>
            <a:endCxn id="56" idx="0"/>
          </p:cNvCxnSpPr>
          <p:nvPr/>
        </p:nvCxnSpPr>
        <p:spPr>
          <a:xfrm rot="16200000" flipV="1">
            <a:off x="7937616" y="-830840"/>
            <a:ext cx="230832" cy="6218075"/>
          </a:xfrm>
          <a:prstGeom prst="bentConnector3">
            <a:avLst>
              <a:gd name="adj1" fmla="val 199033"/>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Dirsek Bağlayıcısı 67"/>
          <p:cNvCxnSpPr>
            <a:stCxn id="14" idx="1"/>
            <a:endCxn id="56" idx="3"/>
          </p:cNvCxnSpPr>
          <p:nvPr/>
        </p:nvCxnSpPr>
        <p:spPr>
          <a:xfrm rot="10800000">
            <a:off x="6339147" y="2393615"/>
            <a:ext cx="1200496" cy="3377266"/>
          </a:xfrm>
          <a:prstGeom prst="bentConnector3">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Dirsek Bağlayıcısı 69"/>
          <p:cNvCxnSpPr>
            <a:stCxn id="13" idx="1"/>
            <a:endCxn id="56" idx="3"/>
          </p:cNvCxnSpPr>
          <p:nvPr/>
        </p:nvCxnSpPr>
        <p:spPr>
          <a:xfrm rot="10800000">
            <a:off x="6339147" y="2393615"/>
            <a:ext cx="1200496" cy="2286814"/>
          </a:xfrm>
          <a:prstGeom prst="bentConnector3">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Dirsek Bağlayıcısı 71"/>
          <p:cNvCxnSpPr>
            <a:stCxn id="12" idx="1"/>
            <a:endCxn id="56" idx="3"/>
          </p:cNvCxnSpPr>
          <p:nvPr/>
        </p:nvCxnSpPr>
        <p:spPr>
          <a:xfrm rot="10800000">
            <a:off x="6339147" y="2393615"/>
            <a:ext cx="1200496" cy="985472"/>
          </a:xfrm>
          <a:prstGeom prst="bentConnector3">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4" name="Dirsek Bağlayıcısı 73"/>
          <p:cNvCxnSpPr>
            <a:stCxn id="11" idx="1"/>
            <a:endCxn id="56" idx="3"/>
          </p:cNvCxnSpPr>
          <p:nvPr/>
        </p:nvCxnSpPr>
        <p:spPr>
          <a:xfrm rot="10800000">
            <a:off x="6339147" y="2393616"/>
            <a:ext cx="1200496" cy="112853"/>
          </a:xfrm>
          <a:prstGeom prst="bentConnector3">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7" name="Sol Sağ Ok 76"/>
          <p:cNvSpPr/>
          <p:nvPr/>
        </p:nvSpPr>
        <p:spPr>
          <a:xfrm>
            <a:off x="6355773" y="2278196"/>
            <a:ext cx="626918" cy="230834"/>
          </a:xfrm>
          <a:prstGeom prst="leftRightArrow">
            <a:avLst/>
          </a:prstGeom>
          <a:solidFill>
            <a:schemeClr val="accent6">
              <a:lumMod val="7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975670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4380806" y="2785482"/>
            <a:ext cx="6567671" cy="1200329"/>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Bölüm/Program Başkanlıklarının Ders Değerlendirme Anketleri, PÇ ve EÖA Ulaşılması ve Değerlendirilmesi </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val="2954188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10456334" cy="830997"/>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Bölüm ve Programların Müfredat düzeyinde Program çıktısına (PÇ) dersin katkısı düzeyi bazında ulaşma göstergesi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graphicFrame>
        <p:nvGraphicFramePr>
          <p:cNvPr id="3" name="Tablo 2"/>
          <p:cNvGraphicFramePr>
            <a:graphicFrameLocks noGrp="1"/>
          </p:cNvGraphicFramePr>
          <p:nvPr>
            <p:extLst>
              <p:ext uri="{D42A27DB-BD31-4B8C-83A1-F6EECF244321}">
                <p14:modId xmlns:p14="http://schemas.microsoft.com/office/powerpoint/2010/main" val="1635629303"/>
              </p:ext>
            </p:extLst>
          </p:nvPr>
        </p:nvGraphicFramePr>
        <p:xfrm>
          <a:off x="234546" y="2645243"/>
          <a:ext cx="2406792" cy="3066034"/>
        </p:xfrm>
        <a:graphic>
          <a:graphicData uri="http://schemas.openxmlformats.org/drawingml/2006/table">
            <a:tbl>
              <a:tblPr firstRow="1" firstCol="1" bandRow="1"/>
              <a:tblGrid>
                <a:gridCol w="1203396">
                  <a:extLst>
                    <a:ext uri="{9D8B030D-6E8A-4147-A177-3AD203B41FA5}">
                      <a16:colId xmlns:a16="http://schemas.microsoft.com/office/drawing/2014/main" val="2339002468"/>
                    </a:ext>
                  </a:extLst>
                </a:gridCol>
                <a:gridCol w="1203396">
                  <a:extLst>
                    <a:ext uri="{9D8B030D-6E8A-4147-A177-3AD203B41FA5}">
                      <a16:colId xmlns:a16="http://schemas.microsoft.com/office/drawing/2014/main" val="275023116"/>
                    </a:ext>
                  </a:extLst>
                </a:gridCol>
              </a:tblGrid>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Dersler</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Genel Memnuniyet</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9050" cap="flat" cmpd="sng" algn="ctr">
                      <a:solidFill>
                        <a:srgbClr val="F4B083"/>
                      </a:solidFill>
                      <a:prstDash val="solid"/>
                      <a:round/>
                      <a:headEnd type="none" w="med" len="med"/>
                      <a:tailEnd type="none" w="med" len="med"/>
                    </a:lnB>
                  </a:tcPr>
                </a:tc>
                <a:extLst>
                  <a:ext uri="{0D108BD9-81ED-4DB2-BD59-A6C34878D82A}">
                    <a16:rowId xmlns:a16="http://schemas.microsoft.com/office/drawing/2014/main" val="1747281083"/>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9050" cap="flat" cmpd="sng" algn="ctr">
                      <a:solidFill>
                        <a:srgbClr val="F4B083"/>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007029777"/>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Temel Kimya</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52,29</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965185770"/>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105397430"/>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706631926"/>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406295183"/>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545899352"/>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3630970588"/>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491482015"/>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TOPLAM</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2736171334"/>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Ağırlıklı Ortalama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r>
                        <a:rPr lang="tr-TR" sz="1200" b="1" dirty="0">
                          <a:effectLst/>
                          <a:latin typeface="Times New Roman" panose="02020603050405020304" pitchFamily="18" charset="0"/>
                          <a:ea typeface="Calibri" panose="020F0502020204030204" pitchFamily="34" charset="0"/>
                        </a:rPr>
                        <a:t>75</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extLst>
                  <a:ext uri="{0D108BD9-81ED-4DB2-BD59-A6C34878D82A}">
                    <a16:rowId xmlns:a16="http://schemas.microsoft.com/office/drawing/2014/main" val="1956991562"/>
                  </a:ext>
                </a:extLst>
              </a:tr>
              <a:tr h="0">
                <a:tc>
                  <a:txBody>
                    <a:bodyPr/>
                    <a:lstStyle/>
                    <a:p>
                      <a:pPr algn="just">
                        <a:lnSpc>
                          <a:spcPct val="107000"/>
                        </a:lnSpc>
                        <a:spcAft>
                          <a:spcPts val="0"/>
                        </a:spcAft>
                      </a:pPr>
                      <a:r>
                        <a:rPr lang="tr-TR" sz="1600" dirty="0">
                          <a:effectLst/>
                          <a:latin typeface="Times New Roman" panose="02020603050405020304" pitchFamily="18" charset="0"/>
                          <a:ea typeface="Calibri" panose="020F0502020204030204" pitchFamily="34" charset="0"/>
                        </a:rPr>
                        <a:t>Eylem Seviyesi</a:t>
                      </a: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tcPr>
                </a:tc>
                <a:tc>
                  <a:txBody>
                    <a:bodyPr/>
                    <a:lstStyle/>
                    <a:p>
                      <a:pPr algn="just">
                        <a:lnSpc>
                          <a:spcPct val="107000"/>
                        </a:lnSpc>
                        <a:spcAft>
                          <a:spcPts val="0"/>
                        </a:spcAft>
                      </a:pP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F7CAAC"/>
                      </a:solidFill>
                      <a:prstDash val="solid"/>
                      <a:round/>
                      <a:headEnd type="none" w="med" len="med"/>
                      <a:tailEnd type="none" w="med" len="med"/>
                    </a:lnL>
                    <a:lnR w="12700" cap="flat" cmpd="sng" algn="ctr">
                      <a:solidFill>
                        <a:srgbClr val="F7CAAC"/>
                      </a:solidFill>
                      <a:prstDash val="solid"/>
                      <a:round/>
                      <a:headEnd type="none" w="med" len="med"/>
                      <a:tailEnd type="none" w="med" len="med"/>
                    </a:lnR>
                    <a:lnT w="12700" cap="flat" cmpd="sng" algn="ctr">
                      <a:solidFill>
                        <a:srgbClr val="F7CAAC"/>
                      </a:solidFill>
                      <a:prstDash val="solid"/>
                      <a:round/>
                      <a:headEnd type="none" w="med" len="med"/>
                      <a:tailEnd type="none" w="med" len="med"/>
                    </a:lnT>
                    <a:lnB w="12700" cap="flat" cmpd="sng" algn="ctr">
                      <a:solidFill>
                        <a:srgbClr val="F7CAAC"/>
                      </a:solidFill>
                      <a:prstDash val="solid"/>
                      <a:round/>
                      <a:headEnd type="none" w="med" len="med"/>
                      <a:tailEnd type="none" w="med" len="med"/>
                    </a:lnB>
                    <a:solidFill>
                      <a:srgbClr val="FFFF00"/>
                    </a:solidFill>
                  </a:tcPr>
                </a:tc>
                <a:extLst>
                  <a:ext uri="{0D108BD9-81ED-4DB2-BD59-A6C34878D82A}">
                    <a16:rowId xmlns:a16="http://schemas.microsoft.com/office/drawing/2014/main" val="4154320980"/>
                  </a:ext>
                </a:extLst>
              </a:tr>
            </a:tbl>
          </a:graphicData>
        </a:graphic>
      </p:graphicFrame>
      <p:sp>
        <p:nvSpPr>
          <p:cNvPr id="6" name="Dikdörtgen 5"/>
          <p:cNvSpPr/>
          <p:nvPr/>
        </p:nvSpPr>
        <p:spPr>
          <a:xfrm>
            <a:off x="302857" y="2238377"/>
            <a:ext cx="11099770" cy="338554"/>
          </a:xfrm>
          <a:prstGeom prst="rect">
            <a:avLst/>
          </a:prstGeom>
        </p:spPr>
        <p:txBody>
          <a:bodyPr wrap="none">
            <a:spAutoFit/>
          </a:bodyPr>
          <a:lstStyle/>
          <a:p>
            <a:r>
              <a:rPr lang="tr-TR" sz="1600" dirty="0">
                <a:latin typeface="Cambria Math" panose="02040503050406030204" pitchFamily="18" charset="0"/>
                <a:ea typeface="Times New Roman" panose="02020603050405020304" pitchFamily="18" charset="0"/>
                <a:cs typeface="Cambria Math" panose="02040503050406030204" pitchFamily="18" charset="0"/>
              </a:rPr>
              <a:t>Genel Değerlendirme  ve derslerin PÇ  Katkılarının (DHNO*PÇK veya DHBO*PÇK) ders bazında dağılımı ve değerlendirilmesi </a:t>
            </a:r>
            <a:endParaRPr lang="tr-TR" sz="1600" dirty="0"/>
          </a:p>
        </p:txBody>
      </p:sp>
      <p:graphicFrame>
        <p:nvGraphicFramePr>
          <p:cNvPr id="7" name="Tablo 6"/>
          <p:cNvGraphicFramePr>
            <a:graphicFrameLocks noGrp="1"/>
          </p:cNvGraphicFramePr>
          <p:nvPr>
            <p:extLst>
              <p:ext uri="{D42A27DB-BD31-4B8C-83A1-F6EECF244321}">
                <p14:modId xmlns:p14="http://schemas.microsoft.com/office/powerpoint/2010/main" val="21290440"/>
              </p:ext>
            </p:extLst>
          </p:nvPr>
        </p:nvGraphicFramePr>
        <p:xfrm>
          <a:off x="2718263" y="5425666"/>
          <a:ext cx="3928802" cy="1369949"/>
        </p:xfrm>
        <a:graphic>
          <a:graphicData uri="http://schemas.openxmlformats.org/drawingml/2006/table">
            <a:tbl>
              <a:tblPr firstRow="1" firstCol="1" bandRow="1"/>
              <a:tblGrid>
                <a:gridCol w="1522050">
                  <a:extLst>
                    <a:ext uri="{9D8B030D-6E8A-4147-A177-3AD203B41FA5}">
                      <a16:colId xmlns:a16="http://schemas.microsoft.com/office/drawing/2014/main" val="1585879811"/>
                    </a:ext>
                  </a:extLst>
                </a:gridCol>
                <a:gridCol w="1203376">
                  <a:extLst>
                    <a:ext uri="{9D8B030D-6E8A-4147-A177-3AD203B41FA5}">
                      <a16:colId xmlns:a16="http://schemas.microsoft.com/office/drawing/2014/main" val="3562525071"/>
                    </a:ext>
                  </a:extLst>
                </a:gridCol>
                <a:gridCol w="1203376">
                  <a:extLst>
                    <a:ext uri="{9D8B030D-6E8A-4147-A177-3AD203B41FA5}">
                      <a16:colId xmlns:a16="http://schemas.microsoft.com/office/drawing/2014/main" val="3877989652"/>
                    </a:ext>
                  </a:extLst>
                </a:gridCol>
              </a:tblGrid>
              <a:tr h="0">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Ağırlıklı Ortalama</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Eylem Seviyesi</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Renk Kodlaması</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6249095"/>
                  </a:ext>
                </a:extLst>
              </a:tr>
              <a:tr h="0">
                <a:tc>
                  <a:txBody>
                    <a:bodyPr/>
                    <a:lstStyle/>
                    <a:p>
                      <a:pPr algn="ctr">
                        <a:lnSpc>
                          <a:spcPct val="107000"/>
                        </a:lnSpc>
                        <a:spcAft>
                          <a:spcPts val="0"/>
                        </a:spcAft>
                      </a:pPr>
                      <a:r>
                        <a:rPr lang="tr-TR" sz="1200" dirty="0">
                          <a:effectLst/>
                          <a:latin typeface="Times New Roman" panose="02020603050405020304" pitchFamily="18" charset="0"/>
                          <a:ea typeface="Calibri" panose="020F0502020204030204" pitchFamily="34" charset="0"/>
                        </a:rPr>
                        <a:t>81-100</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Eyleme gerek yok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2726158589"/>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61-80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Düşük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16044641"/>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41-60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Orta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986897169"/>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0-40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Yüksek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78589439"/>
                  </a:ext>
                </a:extLst>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894605025"/>
              </p:ext>
            </p:extLst>
          </p:nvPr>
        </p:nvGraphicFramePr>
        <p:xfrm>
          <a:off x="3144000" y="2645243"/>
          <a:ext cx="7886989" cy="2544064"/>
        </p:xfrm>
        <a:graphic>
          <a:graphicData uri="http://schemas.openxmlformats.org/drawingml/2006/table">
            <a:tbl>
              <a:tblPr firstRow="1" firstCol="1" bandRow="1"/>
              <a:tblGrid>
                <a:gridCol w="1442148">
                  <a:extLst>
                    <a:ext uri="{9D8B030D-6E8A-4147-A177-3AD203B41FA5}">
                      <a16:colId xmlns:a16="http://schemas.microsoft.com/office/drawing/2014/main" val="337046360"/>
                    </a:ext>
                  </a:extLst>
                </a:gridCol>
                <a:gridCol w="913854">
                  <a:extLst>
                    <a:ext uri="{9D8B030D-6E8A-4147-A177-3AD203B41FA5}">
                      <a16:colId xmlns:a16="http://schemas.microsoft.com/office/drawing/2014/main" val="3756086079"/>
                    </a:ext>
                  </a:extLst>
                </a:gridCol>
                <a:gridCol w="949537">
                  <a:extLst>
                    <a:ext uri="{9D8B030D-6E8A-4147-A177-3AD203B41FA5}">
                      <a16:colId xmlns:a16="http://schemas.microsoft.com/office/drawing/2014/main" val="336479348"/>
                    </a:ext>
                  </a:extLst>
                </a:gridCol>
                <a:gridCol w="914724">
                  <a:extLst>
                    <a:ext uri="{9D8B030D-6E8A-4147-A177-3AD203B41FA5}">
                      <a16:colId xmlns:a16="http://schemas.microsoft.com/office/drawing/2014/main" val="809970906"/>
                    </a:ext>
                  </a:extLst>
                </a:gridCol>
                <a:gridCol w="949537">
                  <a:extLst>
                    <a:ext uri="{9D8B030D-6E8A-4147-A177-3AD203B41FA5}">
                      <a16:colId xmlns:a16="http://schemas.microsoft.com/office/drawing/2014/main" val="1948349996"/>
                    </a:ext>
                  </a:extLst>
                </a:gridCol>
                <a:gridCol w="902538">
                  <a:extLst>
                    <a:ext uri="{9D8B030D-6E8A-4147-A177-3AD203B41FA5}">
                      <a16:colId xmlns:a16="http://schemas.microsoft.com/office/drawing/2014/main" val="1140617127"/>
                    </a:ext>
                  </a:extLst>
                </a:gridCol>
                <a:gridCol w="902538">
                  <a:extLst>
                    <a:ext uri="{9D8B030D-6E8A-4147-A177-3AD203B41FA5}">
                      <a16:colId xmlns:a16="http://schemas.microsoft.com/office/drawing/2014/main" val="2597147144"/>
                    </a:ext>
                  </a:extLst>
                </a:gridCol>
                <a:gridCol w="912113">
                  <a:extLst>
                    <a:ext uri="{9D8B030D-6E8A-4147-A177-3AD203B41FA5}">
                      <a16:colId xmlns:a16="http://schemas.microsoft.com/office/drawing/2014/main" val="2011808324"/>
                    </a:ext>
                  </a:extLst>
                </a:gridCol>
              </a:tblGrid>
              <a:tr h="0">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Dersler</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7000"/>
                        </a:lnSpc>
                        <a:spcAft>
                          <a:spcPts val="0"/>
                        </a:spcAft>
                      </a:pPr>
                      <a:r>
                        <a:rPr lang="tr-TR" sz="1200" b="1">
                          <a:effectLst/>
                          <a:latin typeface="Times New Roman" panose="02020603050405020304" pitchFamily="18" charset="0"/>
                          <a:ea typeface="Calibri" panose="020F0502020204030204" pitchFamily="34" charset="0"/>
                        </a:rPr>
                        <a:t>PÇ1</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a:lnSpc>
                          <a:spcPct val="107000"/>
                        </a:lnSpc>
                        <a:spcAft>
                          <a:spcPts val="0"/>
                        </a:spcAft>
                      </a:pPr>
                      <a:r>
                        <a:rPr lang="tr-TR" sz="1200" b="1">
                          <a:effectLst/>
                          <a:latin typeface="Times New Roman" panose="02020603050405020304" pitchFamily="18" charset="0"/>
                          <a:ea typeface="Calibri" panose="020F0502020204030204" pitchFamily="34" charset="0"/>
                        </a:rPr>
                        <a:t>PÇ2</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gridSpan="2">
                  <a:txBody>
                    <a:bodyPr/>
                    <a:lstStyle/>
                    <a:p>
                      <a:pPr algn="ctr">
                        <a:lnSpc>
                          <a:spcPct val="107000"/>
                        </a:lnSpc>
                        <a:spcAft>
                          <a:spcPts val="0"/>
                        </a:spcAft>
                      </a:pPr>
                      <a:r>
                        <a:rPr lang="tr-TR" sz="1200" b="1">
                          <a:effectLst/>
                          <a:latin typeface="Times New Roman" panose="02020603050405020304" pitchFamily="18" charset="0"/>
                          <a:ea typeface="Calibri" panose="020F0502020204030204" pitchFamily="34" charset="0"/>
                        </a:rPr>
                        <a:t>PÇ3</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PÇN</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8365690"/>
                  </a:ext>
                </a:extLst>
              </a:tr>
              <a:tr h="0">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dirty="0">
                          <a:effectLst/>
                          <a:latin typeface="Times New Roman" panose="02020603050405020304" pitchFamily="18" charset="0"/>
                          <a:ea typeface="Calibri" panose="020F0502020204030204" pitchFamily="34" charset="0"/>
                        </a:rPr>
                        <a:t>PÇK</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HNBO</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PÇK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HNBO</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PÇK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HNBO</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9290186"/>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Temel 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5</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100">
                          <a:solidFill>
                            <a:srgbClr val="000000"/>
                          </a:solidFill>
                          <a:effectLst/>
                          <a:latin typeface="Calibri" panose="020F0502020204030204" pitchFamily="34" charset="0"/>
                          <a:ea typeface="Calibri" panose="020F0502020204030204" pitchFamily="34" charset="0"/>
                        </a:rPr>
                        <a:t>273,25</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3</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54,65</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2862091"/>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A</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8037323"/>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B</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6791706"/>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C</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4751058"/>
                  </a:ext>
                </a:extLst>
              </a:tr>
              <a:tr h="0">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7700139"/>
                  </a:ext>
                </a:extLst>
              </a:tr>
              <a:tr h="0">
                <a:tc>
                  <a:txBody>
                    <a:bodyPr/>
                    <a:lstStyle/>
                    <a:p>
                      <a:pPr algn="just">
                        <a:lnSpc>
                          <a:spcPct val="107000"/>
                        </a:lnSpc>
                        <a:spcAft>
                          <a:spcPts val="0"/>
                        </a:spcAft>
                      </a:pPr>
                      <a:r>
                        <a:rPr lang="tr-TR" sz="1200" b="1" dirty="0">
                          <a:effectLst/>
                          <a:latin typeface="Times New Roman" panose="02020603050405020304" pitchFamily="18" charset="0"/>
                          <a:ea typeface="Calibri" panose="020F0502020204030204" pitchFamily="34" charset="0"/>
                        </a:rPr>
                        <a:t>TOP</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3058564"/>
                  </a:ext>
                </a:extLst>
              </a:tr>
              <a:tr h="0">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Ağırlıklı ORT (PÇK/HNBO)</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b="1"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777771"/>
                  </a:ext>
                </a:extLst>
              </a:tr>
              <a:tr h="0">
                <a:tc>
                  <a:txBody>
                    <a:bodyPr/>
                    <a:lstStyle/>
                    <a:p>
                      <a:pPr algn="just">
                        <a:lnSpc>
                          <a:spcPct val="107000"/>
                        </a:lnSpc>
                        <a:spcAft>
                          <a:spcPts val="0"/>
                        </a:spcAft>
                      </a:pPr>
                      <a:r>
                        <a:rPr lang="tr-TR" sz="1800" dirty="0">
                          <a:effectLst/>
                          <a:latin typeface="Times New Roman" panose="02020603050405020304" pitchFamily="18" charset="0"/>
                          <a:ea typeface="Calibri" panose="020F0502020204030204" pitchFamily="34" charset="0"/>
                        </a:rPr>
                        <a:t>Eylem</a:t>
                      </a:r>
                      <a:r>
                        <a:rPr lang="tr-TR" sz="1800" baseline="0" dirty="0">
                          <a:effectLst/>
                          <a:latin typeface="Times New Roman" panose="02020603050405020304" pitchFamily="18" charset="0"/>
                          <a:ea typeface="Calibri" panose="020F0502020204030204" pitchFamily="34" charset="0"/>
                        </a:rPr>
                        <a:t> Seviyesi</a:t>
                      </a:r>
                      <a:endParaRPr lang="tr-TR" sz="18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4837007"/>
                  </a:ext>
                </a:extLst>
              </a:tr>
            </a:tbl>
          </a:graphicData>
        </a:graphic>
      </p:graphicFrame>
    </p:spTree>
    <p:extLst>
      <p:ext uri="{BB962C8B-B14F-4D97-AF65-F5344CB8AC3E}">
        <p14:creationId xmlns:p14="http://schemas.microsoft.com/office/powerpoint/2010/main" val="1690739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10456334" cy="830997"/>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b="1" dirty="0"/>
              <a:t>Bölüm ve Programların Müfredat düzeyinde Eğitim Öğretim Amaçlarına Program çıktısına (PÇ) katkısı düzeyi bazında ulaşma göstergesi ve Eylem Seviyeleri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graphicFrame>
        <p:nvGraphicFramePr>
          <p:cNvPr id="7" name="Tablo 6"/>
          <p:cNvGraphicFramePr>
            <a:graphicFrameLocks noGrp="1"/>
          </p:cNvGraphicFramePr>
          <p:nvPr>
            <p:extLst>
              <p:ext uri="{D42A27DB-BD31-4B8C-83A1-F6EECF244321}">
                <p14:modId xmlns:p14="http://schemas.microsoft.com/office/powerpoint/2010/main" val="980699243"/>
              </p:ext>
            </p:extLst>
          </p:nvPr>
        </p:nvGraphicFramePr>
        <p:xfrm>
          <a:off x="7855528" y="3588554"/>
          <a:ext cx="3928802" cy="1369949"/>
        </p:xfrm>
        <a:graphic>
          <a:graphicData uri="http://schemas.openxmlformats.org/drawingml/2006/table">
            <a:tbl>
              <a:tblPr firstRow="1" firstCol="1" bandRow="1"/>
              <a:tblGrid>
                <a:gridCol w="1522050">
                  <a:extLst>
                    <a:ext uri="{9D8B030D-6E8A-4147-A177-3AD203B41FA5}">
                      <a16:colId xmlns:a16="http://schemas.microsoft.com/office/drawing/2014/main" val="1585879811"/>
                    </a:ext>
                  </a:extLst>
                </a:gridCol>
                <a:gridCol w="1203376">
                  <a:extLst>
                    <a:ext uri="{9D8B030D-6E8A-4147-A177-3AD203B41FA5}">
                      <a16:colId xmlns:a16="http://schemas.microsoft.com/office/drawing/2014/main" val="3562525071"/>
                    </a:ext>
                  </a:extLst>
                </a:gridCol>
                <a:gridCol w="1203376">
                  <a:extLst>
                    <a:ext uri="{9D8B030D-6E8A-4147-A177-3AD203B41FA5}">
                      <a16:colId xmlns:a16="http://schemas.microsoft.com/office/drawing/2014/main" val="3877989652"/>
                    </a:ext>
                  </a:extLst>
                </a:gridCol>
              </a:tblGrid>
              <a:tr h="0">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Ağırlıklı Ortalama</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Eylem Seviyesi</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Renk Kodlaması</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6249095"/>
                  </a:ext>
                </a:extLst>
              </a:tr>
              <a:tr h="0">
                <a:tc>
                  <a:txBody>
                    <a:bodyPr/>
                    <a:lstStyle/>
                    <a:p>
                      <a:pPr algn="ctr">
                        <a:lnSpc>
                          <a:spcPct val="107000"/>
                        </a:lnSpc>
                        <a:spcAft>
                          <a:spcPts val="0"/>
                        </a:spcAft>
                      </a:pPr>
                      <a:r>
                        <a:rPr lang="tr-TR" sz="1200" dirty="0">
                          <a:effectLst/>
                          <a:latin typeface="Times New Roman" panose="02020603050405020304" pitchFamily="18" charset="0"/>
                          <a:ea typeface="Calibri" panose="020F0502020204030204" pitchFamily="34" charset="0"/>
                        </a:rPr>
                        <a:t>81-100</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Eyleme gerek yok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2726158589"/>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61-80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Düşük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16044641"/>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41-60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Orta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986897169"/>
                  </a:ext>
                </a:extLst>
              </a:tr>
              <a:tr h="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0-40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Yüksek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78589439"/>
                  </a:ext>
                </a:extLst>
              </a:tr>
            </a:tbl>
          </a:graphicData>
        </a:graphic>
      </p:graphicFrame>
      <p:graphicFrame>
        <p:nvGraphicFramePr>
          <p:cNvPr id="2" name="Tablo 1"/>
          <p:cNvGraphicFramePr>
            <a:graphicFrameLocks noGrp="1"/>
          </p:cNvGraphicFramePr>
          <p:nvPr>
            <p:extLst>
              <p:ext uri="{D42A27DB-BD31-4B8C-83A1-F6EECF244321}">
                <p14:modId xmlns:p14="http://schemas.microsoft.com/office/powerpoint/2010/main" val="475748716"/>
              </p:ext>
            </p:extLst>
          </p:nvPr>
        </p:nvGraphicFramePr>
        <p:xfrm>
          <a:off x="276108" y="2658898"/>
          <a:ext cx="7454727" cy="3391982"/>
        </p:xfrm>
        <a:graphic>
          <a:graphicData uri="http://schemas.openxmlformats.org/drawingml/2006/table">
            <a:tbl>
              <a:tblPr firstRow="1" firstCol="1" bandRow="1"/>
              <a:tblGrid>
                <a:gridCol w="1277554">
                  <a:extLst>
                    <a:ext uri="{9D8B030D-6E8A-4147-A177-3AD203B41FA5}">
                      <a16:colId xmlns:a16="http://schemas.microsoft.com/office/drawing/2014/main" val="2476828751"/>
                    </a:ext>
                  </a:extLst>
                </a:gridCol>
                <a:gridCol w="1340897">
                  <a:extLst>
                    <a:ext uri="{9D8B030D-6E8A-4147-A177-3AD203B41FA5}">
                      <a16:colId xmlns:a16="http://schemas.microsoft.com/office/drawing/2014/main" val="876008299"/>
                    </a:ext>
                  </a:extLst>
                </a:gridCol>
                <a:gridCol w="1317040">
                  <a:extLst>
                    <a:ext uri="{9D8B030D-6E8A-4147-A177-3AD203B41FA5}">
                      <a16:colId xmlns:a16="http://schemas.microsoft.com/office/drawing/2014/main" val="95254880"/>
                    </a:ext>
                  </a:extLst>
                </a:gridCol>
                <a:gridCol w="1063668">
                  <a:extLst>
                    <a:ext uri="{9D8B030D-6E8A-4147-A177-3AD203B41FA5}">
                      <a16:colId xmlns:a16="http://schemas.microsoft.com/office/drawing/2014/main" val="2568396791"/>
                    </a:ext>
                  </a:extLst>
                </a:gridCol>
                <a:gridCol w="1391900">
                  <a:extLst>
                    <a:ext uri="{9D8B030D-6E8A-4147-A177-3AD203B41FA5}">
                      <a16:colId xmlns:a16="http://schemas.microsoft.com/office/drawing/2014/main" val="2063249048"/>
                    </a:ext>
                  </a:extLst>
                </a:gridCol>
                <a:gridCol w="1063668">
                  <a:extLst>
                    <a:ext uri="{9D8B030D-6E8A-4147-A177-3AD203B41FA5}">
                      <a16:colId xmlns:a16="http://schemas.microsoft.com/office/drawing/2014/main" val="1170401075"/>
                    </a:ext>
                  </a:extLst>
                </a:gridCol>
              </a:tblGrid>
              <a:tr h="0">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Eğitim Öğretim amacı</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Karşılayan PÇ ler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dirty="0">
                          <a:effectLst/>
                          <a:latin typeface="Times New Roman" panose="02020603050405020304" pitchFamily="18" charset="0"/>
                          <a:ea typeface="Calibri" panose="020F0502020204030204" pitchFamily="34" charset="0"/>
                        </a:rPr>
                        <a:t>PÇ Ağırlıklı ortalama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Eylem Seviyesi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PÇ Memnuniyet ağırlıklı ortalama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Eylem Seviyesi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899759947"/>
                  </a:ext>
                </a:extLst>
              </a:tr>
              <a:tr h="0">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EÖA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PÇ1, PÇ 2, PÇ,3</a:t>
                      </a:r>
                    </a:p>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(a+b+c)/3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1273332935"/>
                  </a:ext>
                </a:extLst>
              </a:tr>
              <a:tr h="0">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EÖA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954045807"/>
                  </a:ext>
                </a:extLst>
              </a:tr>
              <a:tr h="0">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EÖA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744034217"/>
                  </a:ext>
                </a:extLst>
              </a:tr>
              <a:tr h="0">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EÖA 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241100779"/>
                  </a:ext>
                </a:extLst>
              </a:tr>
              <a:tr h="0">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just">
                        <a:lnSpc>
                          <a:spcPct val="107000"/>
                        </a:lnSpc>
                        <a:spcAft>
                          <a:spcPts val="0"/>
                        </a:spcAft>
                      </a:pPr>
                      <a:r>
                        <a:rPr lang="tr-TR" sz="160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600" dirty="0">
                          <a:effectLst/>
                          <a:latin typeface="Times New Roman" panose="02020603050405020304" pitchFamily="18" charset="0"/>
                          <a:ea typeface="Calibri" panose="020F0502020204030204" pitchFamily="34"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834117981"/>
                  </a:ext>
                </a:extLst>
              </a:tr>
              <a:tr h="0">
                <a:tc>
                  <a:txBody>
                    <a:bodyPr/>
                    <a:lstStyle/>
                    <a:p>
                      <a:pPr algn="just">
                        <a:lnSpc>
                          <a:spcPct val="107000"/>
                        </a:lnSpc>
                        <a:spcAft>
                          <a:spcPts val="0"/>
                        </a:spcAft>
                      </a:pPr>
                      <a:r>
                        <a:rPr lang="tr-TR" sz="1600" dirty="0">
                          <a:effectLst/>
                          <a:latin typeface="Times New Roman" panose="02020603050405020304" pitchFamily="18" charset="0"/>
                          <a:ea typeface="Calibri" panose="020F0502020204030204" pitchFamily="34" charset="0"/>
                        </a:rPr>
                        <a:t>Eylem</a:t>
                      </a:r>
                      <a:r>
                        <a:rPr lang="tr-TR" sz="1600" baseline="0" dirty="0">
                          <a:effectLst/>
                          <a:latin typeface="Times New Roman" panose="02020603050405020304" pitchFamily="18" charset="0"/>
                          <a:ea typeface="Calibri" panose="020F0502020204030204" pitchFamily="34" charset="0"/>
                        </a:rPr>
                        <a:t> Seviyeler,</a:t>
                      </a: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0"/>
                        </a:spcAft>
                      </a:pP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0"/>
                        </a:spcAft>
                      </a:pP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0"/>
                        </a:spcAft>
                      </a:pP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07000"/>
                        </a:lnSpc>
                        <a:spcAft>
                          <a:spcPts val="0"/>
                        </a:spcAft>
                      </a:pPr>
                      <a:endParaRPr lang="tr-TR" sz="16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66499"/>
                  </a:ext>
                </a:extLst>
              </a:tr>
            </a:tbl>
          </a:graphicData>
        </a:graphic>
      </p:graphicFrame>
    </p:spTree>
    <p:extLst>
      <p:ext uri="{BB962C8B-B14F-4D97-AF65-F5344CB8AC3E}">
        <p14:creationId xmlns:p14="http://schemas.microsoft.com/office/powerpoint/2010/main" val="226352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1" y="1322393"/>
            <a:ext cx="2468880" cy="1200329"/>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Müfredat bazında iyileştirme PUKÖ Çevrimi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Metin kutusu 2"/>
          <p:cNvSpPr txBox="1"/>
          <p:nvPr/>
        </p:nvSpPr>
        <p:spPr>
          <a:xfrm>
            <a:off x="2859662" y="2938081"/>
            <a:ext cx="2790306" cy="830997"/>
          </a:xfrm>
          <a:prstGeom prst="rect">
            <a:avLst/>
          </a:prstGeom>
          <a:solidFill>
            <a:schemeClr val="accent2">
              <a:lumMod val="60000"/>
              <a:lumOff val="40000"/>
            </a:schemeClr>
          </a:solidFill>
          <a:ln w="38100">
            <a:solidFill>
              <a:srgbClr val="FFC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Ders Değerlendirme Raporları</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Metin kutusu 12"/>
          <p:cNvSpPr txBox="1"/>
          <p:nvPr/>
        </p:nvSpPr>
        <p:spPr>
          <a:xfrm>
            <a:off x="6937404" y="2540099"/>
            <a:ext cx="3200401" cy="830997"/>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Program Çıktılarına Ulaşma Seviyesi</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Metin kutusu 13"/>
          <p:cNvSpPr txBox="1"/>
          <p:nvPr/>
        </p:nvSpPr>
        <p:spPr>
          <a:xfrm>
            <a:off x="6937404" y="3635169"/>
            <a:ext cx="2958985" cy="830997"/>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Eğitim</a:t>
            </a:r>
            <a:r>
              <a:rPr kumimoji="0" lang="tr-TR" sz="2400" b="1" i="0" u="none" strike="noStrike" kern="1200" cap="none" spc="0" normalizeH="0" noProof="0" dirty="0">
                <a:ln>
                  <a:noFill/>
                </a:ln>
                <a:solidFill>
                  <a:prstClr val="black"/>
                </a:solidFill>
                <a:effectLst/>
                <a:uLnTx/>
                <a:uFillTx/>
                <a:latin typeface="Calibri" panose="020F0502020204030204"/>
                <a:ea typeface="+mn-ea"/>
                <a:cs typeface="+mn-cs"/>
              </a:rPr>
              <a:t> Öğretim Amaçlarına Ulaşma</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2" name="Tablo 21"/>
          <p:cNvGraphicFramePr>
            <a:graphicFrameLocks noGrp="1"/>
          </p:cNvGraphicFramePr>
          <p:nvPr>
            <p:extLst>
              <p:ext uri="{D42A27DB-BD31-4B8C-83A1-F6EECF244321}">
                <p14:modId xmlns:p14="http://schemas.microsoft.com/office/powerpoint/2010/main" val="1705985733"/>
              </p:ext>
            </p:extLst>
          </p:nvPr>
        </p:nvGraphicFramePr>
        <p:xfrm>
          <a:off x="6454140" y="5037319"/>
          <a:ext cx="4166927" cy="1531749"/>
        </p:xfrm>
        <a:graphic>
          <a:graphicData uri="http://schemas.openxmlformats.org/drawingml/2006/table">
            <a:tbl>
              <a:tblPr firstRow="1" firstCol="1" bandRow="1"/>
              <a:tblGrid>
                <a:gridCol w="1614301">
                  <a:extLst>
                    <a:ext uri="{9D8B030D-6E8A-4147-A177-3AD203B41FA5}">
                      <a16:colId xmlns:a16="http://schemas.microsoft.com/office/drawing/2014/main" val="1546139047"/>
                    </a:ext>
                  </a:extLst>
                </a:gridCol>
                <a:gridCol w="1276313">
                  <a:extLst>
                    <a:ext uri="{9D8B030D-6E8A-4147-A177-3AD203B41FA5}">
                      <a16:colId xmlns:a16="http://schemas.microsoft.com/office/drawing/2014/main" val="1931663640"/>
                    </a:ext>
                  </a:extLst>
                </a:gridCol>
                <a:gridCol w="1276313">
                  <a:extLst>
                    <a:ext uri="{9D8B030D-6E8A-4147-A177-3AD203B41FA5}">
                      <a16:colId xmlns:a16="http://schemas.microsoft.com/office/drawing/2014/main" val="2955013420"/>
                    </a:ext>
                  </a:extLst>
                </a:gridCol>
              </a:tblGrid>
              <a:tr h="314876">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Memnuniyet Anket Oranı</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Eylem Seviyesi</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Renk Kodlaması</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500910395"/>
                  </a:ext>
                </a:extLst>
              </a:tr>
              <a:tr h="314876">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81-100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Eyleme gerek yok</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135"/>
                    </a:solidFill>
                  </a:tcPr>
                </a:tc>
                <a:extLst>
                  <a:ext uri="{0D108BD9-81ED-4DB2-BD59-A6C34878D82A}">
                    <a16:rowId xmlns:a16="http://schemas.microsoft.com/office/drawing/2014/main" val="779435035"/>
                  </a:ext>
                </a:extLst>
              </a:tr>
              <a:tr h="314876">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61-80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Düşük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591019800"/>
                  </a:ext>
                </a:extLst>
              </a:tr>
              <a:tr h="151940">
                <a:tc>
                  <a:txBody>
                    <a:bodyPr/>
                    <a:lstStyle/>
                    <a:p>
                      <a:pPr algn="ctr">
                        <a:lnSpc>
                          <a:spcPct val="107000"/>
                        </a:lnSpc>
                        <a:spcAft>
                          <a:spcPts val="0"/>
                        </a:spcAft>
                      </a:pPr>
                      <a:r>
                        <a:rPr lang="tr-TR" sz="1200">
                          <a:effectLst/>
                          <a:latin typeface="Times New Roman" panose="02020603050405020304" pitchFamily="18" charset="0"/>
                          <a:ea typeface="Calibri" panose="020F0502020204030204" pitchFamily="34" charset="0"/>
                        </a:rPr>
                        <a:t>41-60</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Orta Öncelikli</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a:effectLst/>
                          <a:latin typeface="Times New Roman" panose="02020603050405020304" pitchFamily="18" charset="0"/>
                          <a:ea typeface="Calibri" panose="020F0502020204030204" pitchFamily="34" charset="0"/>
                        </a:rPr>
                        <a:t> </a:t>
                      </a:r>
                      <a:endParaRPr lang="tr-TR" sz="90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3745475663"/>
                  </a:ext>
                </a:extLst>
              </a:tr>
              <a:tr h="314876">
                <a:tc>
                  <a:txBody>
                    <a:bodyPr/>
                    <a:lstStyle/>
                    <a:p>
                      <a:pPr algn="ctr">
                        <a:lnSpc>
                          <a:spcPct val="107000"/>
                        </a:lnSpc>
                        <a:spcAft>
                          <a:spcPts val="0"/>
                        </a:spcAft>
                      </a:pPr>
                      <a:r>
                        <a:rPr lang="tr-TR" sz="1200" dirty="0">
                          <a:effectLst/>
                          <a:latin typeface="Times New Roman" panose="02020603050405020304" pitchFamily="18" charset="0"/>
                          <a:ea typeface="Calibri" panose="020F0502020204030204" pitchFamily="34" charset="0"/>
                        </a:rPr>
                        <a:t>0-40</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Yüksek Öncelikli</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tr-TR" sz="1200" dirty="0">
                          <a:effectLst/>
                          <a:latin typeface="Times New Roman" panose="02020603050405020304" pitchFamily="18" charset="0"/>
                          <a:ea typeface="Calibri" panose="020F0502020204030204" pitchFamily="34" charset="0"/>
                        </a:rPr>
                        <a:t> </a:t>
                      </a:r>
                      <a:endParaRPr lang="tr-TR" sz="900" dirty="0">
                        <a:effectLst/>
                        <a:latin typeface="Times New Roman" panose="02020603050405020304" pitchFamily="18"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953505926"/>
                  </a:ext>
                </a:extLst>
              </a:tr>
            </a:tbl>
          </a:graphicData>
        </a:graphic>
      </p:graphicFrame>
      <p:sp>
        <p:nvSpPr>
          <p:cNvPr id="56" name="Metin kutusu 55"/>
          <p:cNvSpPr txBox="1"/>
          <p:nvPr/>
        </p:nvSpPr>
        <p:spPr>
          <a:xfrm>
            <a:off x="2892915" y="2100977"/>
            <a:ext cx="2790306" cy="461665"/>
          </a:xfrm>
          <a:prstGeom prst="rect">
            <a:avLst/>
          </a:prstGeom>
          <a:solidFill>
            <a:schemeClr val="accent1">
              <a:lumMod val="60000"/>
              <a:lumOff val="40000"/>
            </a:schemeClr>
          </a:solidFill>
          <a:ln w="38100">
            <a:solidFill>
              <a:srgbClr val="FFC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Ders Tasarımları</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Aşağı Ok 56"/>
          <p:cNvSpPr/>
          <p:nvPr/>
        </p:nvSpPr>
        <p:spPr>
          <a:xfrm>
            <a:off x="3989673" y="3840113"/>
            <a:ext cx="297179" cy="297500"/>
          </a:xfrm>
          <a:prstGeom prst="down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Aşağı Ok 57"/>
          <p:cNvSpPr/>
          <p:nvPr/>
        </p:nvSpPr>
        <p:spPr>
          <a:xfrm>
            <a:off x="4065446" y="2617154"/>
            <a:ext cx="247648" cy="316264"/>
          </a:xfrm>
          <a:prstGeom prst="down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Metin kutusu 58"/>
          <p:cNvSpPr txBox="1"/>
          <p:nvPr/>
        </p:nvSpPr>
        <p:spPr>
          <a:xfrm rot="16200000">
            <a:off x="9185515" y="4139335"/>
            <a:ext cx="3953107" cy="461665"/>
          </a:xfrm>
          <a:prstGeom prst="rect">
            <a:avLst/>
          </a:prstGeom>
          <a:solidFill>
            <a:schemeClr val="accent4">
              <a:lumMod val="60000"/>
              <a:lumOff val="4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İyileştirme Eylem Planları</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Sağ Ok 63"/>
          <p:cNvSpPr/>
          <p:nvPr/>
        </p:nvSpPr>
        <p:spPr>
          <a:xfrm>
            <a:off x="10684405" y="6151633"/>
            <a:ext cx="230205" cy="260855"/>
          </a:xfrm>
          <a:prstGeom prst="right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6" name="Dirsek Bağlayıcısı 65"/>
          <p:cNvCxnSpPr>
            <a:stCxn id="59" idx="3"/>
            <a:endCxn id="56" idx="0"/>
          </p:cNvCxnSpPr>
          <p:nvPr/>
        </p:nvCxnSpPr>
        <p:spPr>
          <a:xfrm rot="16200000" flipV="1">
            <a:off x="7578751" y="-1189705"/>
            <a:ext cx="292637" cy="6874001"/>
          </a:xfrm>
          <a:prstGeom prst="bentConnector3">
            <a:avLst>
              <a:gd name="adj1" fmla="val 178117"/>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Metin kutusu 36"/>
          <p:cNvSpPr txBox="1"/>
          <p:nvPr/>
        </p:nvSpPr>
        <p:spPr>
          <a:xfrm>
            <a:off x="2617421" y="4152912"/>
            <a:ext cx="3338861" cy="830997"/>
          </a:xfrm>
          <a:prstGeom prst="rect">
            <a:avLst/>
          </a:prstGeom>
          <a:solidFill>
            <a:schemeClr val="accent2">
              <a:lumMod val="60000"/>
              <a:lumOff val="40000"/>
            </a:schemeClr>
          </a:solidFill>
          <a:ln w="38100">
            <a:solidFill>
              <a:srgbClr val="FFC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Calibri" panose="020F0502020204030204"/>
                <a:ea typeface="+mn-ea"/>
                <a:cs typeface="+mn-cs"/>
              </a:rPr>
              <a:t>Müfredat Değerlendirme Raporları</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7" name="Dirsek Bağlayıcısı 26"/>
          <p:cNvCxnSpPr>
            <a:stCxn id="37" idx="3"/>
            <a:endCxn id="14" idx="1"/>
          </p:cNvCxnSpPr>
          <p:nvPr/>
        </p:nvCxnSpPr>
        <p:spPr>
          <a:xfrm flipV="1">
            <a:off x="5956282" y="4050668"/>
            <a:ext cx="981122" cy="517743"/>
          </a:xfrm>
          <a:prstGeom prst="bentConnector3">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Dirsek Bağlayıcısı 28"/>
          <p:cNvCxnSpPr>
            <a:stCxn id="37" idx="3"/>
            <a:endCxn id="13" idx="1"/>
          </p:cNvCxnSpPr>
          <p:nvPr/>
        </p:nvCxnSpPr>
        <p:spPr>
          <a:xfrm flipV="1">
            <a:off x="5956282" y="2955598"/>
            <a:ext cx="981122" cy="1612813"/>
          </a:xfrm>
          <a:prstGeom prst="bentConnector3">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Dirsek Bağlayıcısı 30"/>
          <p:cNvCxnSpPr>
            <a:stCxn id="13" idx="3"/>
          </p:cNvCxnSpPr>
          <p:nvPr/>
        </p:nvCxnSpPr>
        <p:spPr>
          <a:xfrm>
            <a:off x="10137805" y="2955598"/>
            <a:ext cx="286355" cy="2081721"/>
          </a:xfrm>
          <a:prstGeom prst="bentConnector2">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Dirsek Bağlayıcısı 32"/>
          <p:cNvCxnSpPr>
            <a:stCxn id="14" idx="3"/>
          </p:cNvCxnSpPr>
          <p:nvPr/>
        </p:nvCxnSpPr>
        <p:spPr>
          <a:xfrm>
            <a:off x="9896389" y="4050668"/>
            <a:ext cx="241416" cy="986651"/>
          </a:xfrm>
          <a:prstGeom prst="bentConnector2">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Metin kutusu 5"/>
          <p:cNvSpPr txBox="1"/>
          <p:nvPr/>
        </p:nvSpPr>
        <p:spPr>
          <a:xfrm>
            <a:off x="5921520" y="1629694"/>
            <a:ext cx="2313710"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a:solidFill>
                  <a:prstClr val="black"/>
                </a:solidFill>
                <a:latin typeface="Calibri" panose="020F0502020204030204"/>
              </a:rPr>
              <a:t>Ders Yürütücüsü</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Metin kutusu 49"/>
          <p:cNvSpPr txBox="1"/>
          <p:nvPr/>
        </p:nvSpPr>
        <p:spPr>
          <a:xfrm>
            <a:off x="9991898" y="1656800"/>
            <a:ext cx="1964464" cy="461665"/>
          </a:xfrm>
          <a:prstGeom prst="rect">
            <a:avLst/>
          </a:prstGeom>
          <a:solidFill>
            <a:schemeClr val="accent6">
              <a:lumMod val="40000"/>
              <a:lumOff val="60000"/>
            </a:schemeClr>
          </a:solid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2400" b="1" dirty="0">
                <a:solidFill>
                  <a:prstClr val="black"/>
                </a:solidFill>
                <a:latin typeface="Calibri" panose="020F0502020204030204"/>
              </a:rPr>
              <a:t>Bölüm Kurulu</a:t>
            </a:r>
            <a:endParaRPr kumimoji="0" lang="tr-TR"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604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etin kutusu 4"/>
          <p:cNvSpPr txBox="1"/>
          <p:nvPr/>
        </p:nvSpPr>
        <p:spPr>
          <a:xfrm>
            <a:off x="93133" y="1339068"/>
            <a:ext cx="3830474" cy="1569660"/>
          </a:xfrm>
          <a:prstGeom prst="rect">
            <a:avLst/>
          </a:prstGeom>
          <a:solidFill>
            <a:schemeClr val="accent6">
              <a:lumMod val="40000"/>
              <a:lumOff val="60000"/>
            </a:schemeClr>
          </a:solidFill>
          <a:ln w="38100">
            <a:solidFill>
              <a:srgbClr val="FFC000"/>
            </a:solidFill>
          </a:ln>
        </p:spPr>
        <p:txBody>
          <a:bodyPr wrap="square" rtlCol="0">
            <a:spAutoFit/>
          </a:bodyPr>
          <a:lstStyle/>
          <a:p>
            <a:pPr lvl="0">
              <a:defRPr/>
            </a:pPr>
            <a:r>
              <a:rPr lang="tr-TR" sz="2400" dirty="0">
                <a:solidFill>
                  <a:srgbClr val="202124"/>
                </a:solidFill>
                <a:latin typeface="docs-Roboto"/>
              </a:rPr>
              <a:t>ÖĞRENME-ÖĞRETME KOORDİNATÖRLÜĞÜ FAALİYET MEMNUNİYET ANKETİ</a:t>
            </a:r>
            <a:endParaRPr kumimoji="0" lang="tr-TR" sz="2400" b="0" i="0" u="none" strike="noStrike" kern="1200" cap="none" spc="0" normalizeH="0" baseline="0" noProof="0" dirty="0">
              <a:ln>
                <a:noFill/>
              </a:ln>
              <a:solidFill>
                <a:prstClr val="black"/>
              </a:solidFill>
              <a:effectLst/>
              <a:uLnTx/>
              <a:uFillTx/>
              <a:latin typeface="Calibri" panose="020F0502020204030204"/>
            </a:endParaRPr>
          </a:p>
        </p:txBody>
      </p:sp>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1054" y="2085109"/>
            <a:ext cx="3886200" cy="3886200"/>
          </a:xfrm>
          <a:prstGeom prst="rect">
            <a:avLst/>
          </a:prstGeom>
        </p:spPr>
      </p:pic>
    </p:spTree>
    <p:extLst>
      <p:ext uri="{BB962C8B-B14F-4D97-AF65-F5344CB8AC3E}">
        <p14:creationId xmlns:p14="http://schemas.microsoft.com/office/powerpoint/2010/main" val="299771587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586</TotalTime>
  <Words>2381</Words>
  <Application>Microsoft Macintosh PowerPoint</Application>
  <PresentationFormat>Geniş ekran</PresentationFormat>
  <Paragraphs>977</Paragraphs>
  <Slides>24</Slides>
  <Notes>0</Notes>
  <HiddenSlides>0</HiddenSlides>
  <MMClips>0</MMClips>
  <ScaleCrop>false</ScaleCrop>
  <HeadingPairs>
    <vt:vector size="6" baseType="variant">
      <vt:variant>
        <vt:lpstr>Kullanılan Yazı Tipleri</vt:lpstr>
      </vt:variant>
      <vt:variant>
        <vt:i4>10</vt:i4>
      </vt:variant>
      <vt:variant>
        <vt:lpstr>Tema</vt:lpstr>
      </vt:variant>
      <vt:variant>
        <vt:i4>2</vt:i4>
      </vt:variant>
      <vt:variant>
        <vt:lpstr>Slayt Başlıkları</vt:lpstr>
      </vt:variant>
      <vt:variant>
        <vt:i4>24</vt:i4>
      </vt:variant>
    </vt:vector>
  </HeadingPairs>
  <TitlesOfParts>
    <vt:vector size="36" baseType="lpstr">
      <vt:lpstr>Arial</vt:lpstr>
      <vt:lpstr>Bahnschrift</vt:lpstr>
      <vt:lpstr>Calibri</vt:lpstr>
      <vt:lpstr>Calibri Light</vt:lpstr>
      <vt:lpstr>Cambria Math</vt:lpstr>
      <vt:lpstr>Century Gothic</vt:lpstr>
      <vt:lpstr>docs-Roboto</vt:lpstr>
      <vt:lpstr>Helvetica</vt:lpstr>
      <vt:lpstr>Poppins</vt:lpstr>
      <vt:lpstr>Times New Roman</vt:lpstr>
      <vt:lpstr>Office Teması</vt:lpstr>
      <vt:lpstr>1_Office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yüksel</dc:creator>
  <cp:lastModifiedBy>ÖZLEM AKKUŞ</cp:lastModifiedBy>
  <cp:revision>55</cp:revision>
  <dcterms:created xsi:type="dcterms:W3CDTF">2025-01-23T18:45:32Z</dcterms:created>
  <dcterms:modified xsi:type="dcterms:W3CDTF">2025-05-12T11:06:53Z</dcterms:modified>
</cp:coreProperties>
</file>